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media/image10.svg" ContentType="image/svg+xml"/>
  <Override PartName="/ppt/media/image12.svg" ContentType="image/svg+xml"/>
  <Override PartName="/ppt/media/image14.svg" ContentType="image/svg+xml"/>
  <Override PartName="/ppt/media/image3.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 id="2147483690" r:id="rId4"/>
  </p:sldMasterIdLst>
  <p:notesMasterIdLst>
    <p:notesMasterId r:id="rId6"/>
  </p:notesMasterIdLst>
  <p:sldIdLst>
    <p:sldId id="618" r:id="rId5"/>
    <p:sldId id="349" r:id="rId7"/>
    <p:sldId id="646" r:id="rId8"/>
    <p:sldId id="1751" r:id="rId9"/>
    <p:sldId id="1731" r:id="rId10"/>
    <p:sldId id="1732" r:id="rId11"/>
    <p:sldId id="1733" r:id="rId12"/>
    <p:sldId id="1734" r:id="rId13"/>
    <p:sldId id="1735" r:id="rId14"/>
    <p:sldId id="1736" r:id="rId15"/>
    <p:sldId id="1737" r:id="rId16"/>
    <p:sldId id="1749" r:id="rId17"/>
    <p:sldId id="1750" r:id="rId18"/>
    <p:sldId id="1738" r:id="rId19"/>
    <p:sldId id="1739" r:id="rId20"/>
    <p:sldId id="1740" r:id="rId21"/>
    <p:sldId id="1742" r:id="rId22"/>
    <p:sldId id="1743" r:id="rId23"/>
    <p:sldId id="1745" r:id="rId24"/>
    <p:sldId id="1746" r:id="rId25"/>
    <p:sldId id="624"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18"/>
            <p14:sldId id="349"/>
            <p14:sldId id="646"/>
            <p14:sldId id="1751"/>
            <p14:sldId id="1731"/>
            <p14:sldId id="1732"/>
            <p14:sldId id="1733"/>
            <p14:sldId id="1734"/>
            <p14:sldId id="1735"/>
            <p14:sldId id="1736"/>
            <p14:sldId id="1737"/>
            <p14:sldId id="1749"/>
            <p14:sldId id="1750"/>
            <p14:sldId id="1738"/>
            <p14:sldId id="1739"/>
            <p14:sldId id="1740"/>
            <p14:sldId id="1742"/>
            <p14:sldId id="1743"/>
            <p14:sldId id="1745"/>
            <p14:sldId id="1746"/>
            <p14:sldId id="62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 id="3" name="仉 艳纪" initials="仉" lastIdx="2"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CED"/>
    <a:srgbClr val="E6E7E8"/>
    <a:srgbClr val="B1C7DD"/>
    <a:srgbClr val="063771"/>
    <a:srgbClr val="9A0001"/>
    <a:srgbClr val="333333"/>
    <a:srgbClr val="BFBFBF"/>
    <a:srgbClr val="CEAB6E"/>
    <a:srgbClr val="A6A6A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6580" autoAdjust="0"/>
  </p:normalViewPr>
  <p:slideViewPr>
    <p:cSldViewPr snapToGrid="0">
      <p:cViewPr varScale="1">
        <p:scale>
          <a:sx n="80" d="100"/>
          <a:sy n="80" d="100"/>
        </p:scale>
        <p:origin x="87" y="39"/>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1" Type="http://schemas.openxmlformats.org/officeDocument/2006/relationships/tags" Target="tags/tag1.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spPr/>
          <c:explosion val="0"/>
          <c:dPt>
            <c:idx val="0"/>
            <c:bubble3D val="0"/>
            <c:spPr>
              <a:solidFill>
                <a:schemeClr val="accent3">
                  <a:shade val="65000"/>
                </a:schemeClr>
              </a:solidFill>
              <a:ln w="19050">
                <a:solidFill>
                  <a:schemeClr val="lt1"/>
                </a:solidFill>
              </a:ln>
              <a:effectLst/>
            </c:spPr>
          </c:dPt>
          <c:dPt>
            <c:idx val="1"/>
            <c:bubble3D val="0"/>
            <c:spPr>
              <a:solidFill>
                <a:schemeClr val="accent3"/>
              </a:solidFill>
              <a:ln w="19050">
                <a:solidFill>
                  <a:schemeClr val="lt1"/>
                </a:solidFill>
              </a:ln>
              <a:effectLst/>
            </c:spPr>
          </c:dPt>
          <c:dPt>
            <c:idx val="2"/>
            <c:bubble3D val="0"/>
            <c:spPr>
              <a:solidFill>
                <a:schemeClr val="accent3">
                  <a:tint val="65000"/>
                </a:schemeClr>
              </a:solidFill>
              <a:ln w="19050">
                <a:solidFill>
                  <a:schemeClr val="lt1"/>
                </a:solidFill>
              </a:ln>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00" b="1" i="0" u="none" strike="noStrike" kern="1200" baseline="0">
                      <a:solidFill>
                        <a:schemeClr val="bg1"/>
                      </a:solidFill>
                      <a:latin typeface="+mn-lt"/>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extLst>
            </c:dLbl>
            <c:dLbl>
              <c:idx val="2"/>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100" b="1" i="0" u="none" strike="noStrike" kern="1200" baseline="0">
                      <a:solidFill>
                        <a:schemeClr val="bg1"/>
                      </a:solidFill>
                      <a:latin typeface="+mn-lt"/>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100" b="1"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Sheet1!$C$1:$C$3</c:f>
              <c:strCache>
                <c:ptCount val="3"/>
                <c:pt idx="0">
                  <c:v>本科及以上</c:v>
                </c:pt>
                <c:pt idx="1">
                  <c:v>硕士及以上</c:v>
                </c:pt>
                <c:pt idx="2">
                  <c:v>专科</c:v>
                </c:pt>
              </c:strCache>
            </c:strRef>
          </c:cat>
          <c:val>
            <c:numRef>
              <c:f>Sheet1!$D$1:$D$3</c:f>
              <c:numCache>
                <c:formatCode>0%</c:formatCode>
                <c:ptCount val="3"/>
                <c:pt idx="0">
                  <c:v>0.6</c:v>
                </c:pt>
                <c:pt idx="1">
                  <c:v>0.03</c:v>
                </c:pt>
                <c:pt idx="2">
                  <c:v>0.37</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4fe82121-5486-47af-a362-5307d5410a69}"/>
      </c:ext>
    </c:extLst>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spPr/>
          <c:explosion val="0"/>
          <c:dPt>
            <c:idx val="0"/>
            <c:bubble3D val="0"/>
            <c:spPr>
              <a:solidFill>
                <a:schemeClr val="accent3">
                  <a:shade val="58000"/>
                </a:schemeClr>
              </a:solidFill>
              <a:ln w="19050">
                <a:solidFill>
                  <a:schemeClr val="lt1"/>
                </a:solidFill>
              </a:ln>
              <a:effectLst/>
            </c:spPr>
          </c:dPt>
          <c:dPt>
            <c:idx val="1"/>
            <c:bubble3D val="0"/>
            <c:spPr>
              <a:solidFill>
                <a:schemeClr val="accent3">
                  <a:shade val="86000"/>
                </a:schemeClr>
              </a:solidFill>
              <a:ln w="19050">
                <a:solidFill>
                  <a:schemeClr val="lt1"/>
                </a:solidFill>
              </a:ln>
              <a:effectLst/>
            </c:spPr>
          </c:dPt>
          <c:dPt>
            <c:idx val="2"/>
            <c:bubble3D val="0"/>
            <c:spPr>
              <a:solidFill>
                <a:schemeClr val="accent3">
                  <a:tint val="86000"/>
                </a:schemeClr>
              </a:solidFill>
              <a:ln w="19050">
                <a:solidFill>
                  <a:schemeClr val="lt1"/>
                </a:solidFill>
              </a:ln>
              <a:effectLst/>
            </c:spPr>
          </c:dPt>
          <c:dPt>
            <c:idx val="3"/>
            <c:bubble3D val="0"/>
            <c:spPr>
              <a:solidFill>
                <a:schemeClr val="accent3">
                  <a:tint val="58000"/>
                </a:schemeClr>
              </a:solidFill>
              <a:ln w="19050">
                <a:solidFill>
                  <a:schemeClr val="lt1"/>
                </a:solidFill>
              </a:ln>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200" b="1" i="0" u="none" strike="noStrike" kern="1200" baseline="0">
                      <a:solidFill>
                        <a:schemeClr val="bg1"/>
                      </a:solidFill>
                      <a:latin typeface="+mn-lt"/>
                      <a:ea typeface="+mn-ea"/>
                      <a:cs typeface="+mn-cs"/>
                    </a:defRPr>
                  </a:pPr>
                </a:p>
              </c:txPr>
              <c:dLblPos val="bestFi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200" b="1" i="0" u="none" strike="noStrike" kern="1200" baseline="0">
                    <a:solidFill>
                      <a:schemeClr val="tx1">
                        <a:lumMod val="75000"/>
                        <a:lumOff val="25000"/>
                      </a:schemeClr>
                    </a:solidFill>
                    <a:latin typeface="+mn-lt"/>
                    <a:ea typeface="+mn-ea"/>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Sheet1!$A$1:$A$4</c:f>
              <c:strCache>
                <c:ptCount val="4"/>
                <c:pt idx="0">
                  <c:v>专科及以上</c:v>
                </c:pt>
                <c:pt idx="3">
                  <c:v>专科及以下</c:v>
                </c:pt>
              </c:strCache>
            </c:strRef>
          </c:cat>
          <c:val>
            <c:numRef>
              <c:f>Sheet1!$B$1:$B$4</c:f>
              <c:numCache>
                <c:formatCode>0.00%</c:formatCode>
                <c:ptCount val="4"/>
                <c:pt idx="0">
                  <c:v>0.875</c:v>
                </c:pt>
                <c:pt idx="3">
                  <c:v>0.125</c:v>
                </c:pt>
              </c:numCache>
            </c:numRef>
          </c:val>
        </c:ser>
        <c:dLbls>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extLst>
      <c:ext uri="{0b15fc19-7d7d-44ad-8c2d-2c3a37ce22c3}">
        <chartProps xmlns="https://web.wps.cn/et/2018/main" chartId="{3eab1452-3dbc-4b52-92b1-e0d64645eb45}"/>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5" Type="http://schemas.openxmlformats.org/officeDocument/2006/relationships/image" Target="../media/image19.wmf"/><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vmlDrawing" Target="../drawings/vmlDrawing2.vml"/><Relationship Id="rId6" Type="http://schemas.openxmlformats.org/officeDocument/2006/relationships/slideLayout" Target="../slideLayouts/slideLayout12.xml"/><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20.wmf"/><Relationship Id="rId2" Type="http://schemas.openxmlformats.org/officeDocument/2006/relationships/oleObject" Target="../embeddings/oleObject6.bin"/><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image" Target="../media/image12.svg"/><Relationship Id="rId6" Type="http://schemas.openxmlformats.org/officeDocument/2006/relationships/image" Target="../media/image11.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2.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26.jpeg"/><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2.xml"/><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8.png"/><Relationship Id="rId2" Type="http://schemas.openxmlformats.org/officeDocument/2006/relationships/chart" Target="../charts/chart2.xml"/><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14.sv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image" Target="../media/image7.sv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10.sv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4.sv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9" Type="http://schemas.openxmlformats.org/officeDocument/2006/relationships/image" Target="../media/image18.wmf"/><Relationship Id="rId8" Type="http://schemas.openxmlformats.org/officeDocument/2006/relationships/oleObject" Target="../embeddings/oleObject4.bin"/><Relationship Id="rId7" Type="http://schemas.openxmlformats.org/officeDocument/2006/relationships/image" Target="../media/image17.wmf"/><Relationship Id="rId6" Type="http://schemas.openxmlformats.org/officeDocument/2006/relationships/oleObject" Target="../embeddings/oleObject3.bin"/><Relationship Id="rId5" Type="http://schemas.openxmlformats.org/officeDocument/2006/relationships/image" Target="../media/image16.wmf"/><Relationship Id="rId4" Type="http://schemas.openxmlformats.org/officeDocument/2006/relationships/oleObject" Target="../embeddings/oleObject2.bin"/><Relationship Id="rId3" Type="http://schemas.openxmlformats.org/officeDocument/2006/relationships/image" Target="../media/image15.wmf"/><Relationship Id="rId2" Type="http://schemas.openxmlformats.org/officeDocument/2006/relationships/oleObject" Target="../embeddings/oleObject1.bin"/><Relationship Id="rId16" Type="http://schemas.openxmlformats.org/officeDocument/2006/relationships/notesSlide" Target="../notesSlides/notesSlide8.xml"/><Relationship Id="rId15" Type="http://schemas.openxmlformats.org/officeDocument/2006/relationships/vmlDrawing" Target="../drawings/vmlDrawing1.vml"/><Relationship Id="rId14" Type="http://schemas.openxmlformats.org/officeDocument/2006/relationships/slideLayout" Target="../slideLayouts/slideLayout12.xml"/><Relationship Id="rId13" Type="http://schemas.openxmlformats.org/officeDocument/2006/relationships/image" Target="../media/image12.svg"/><Relationship Id="rId12" Type="http://schemas.openxmlformats.org/officeDocument/2006/relationships/image" Target="../media/image11.png"/><Relationship Id="rId11" Type="http://schemas.openxmlformats.org/officeDocument/2006/relationships/image" Target="../media/image19.wmf"/><Relationship Id="rId10" Type="http://schemas.openxmlformats.org/officeDocument/2006/relationships/oleObject" Target="../embeddings/oleObject5.bin"/><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14.sv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CUFE"/>
          <p:cNvPicPr>
            <a:picLocks noChangeAspect="1"/>
          </p:cNvPicPr>
          <p:nvPr/>
        </p:nvPicPr>
        <p:blipFill>
          <a:blip r:embed="rId1">
            <a:extLst>
              <a:ext uri="{96DAC541-7B7A-43D3-8B79-37D633B846F1}">
                <asvg:svgBlip xmlns:asvg="http://schemas.microsoft.com/office/drawing/2016/SVG/main" r:embed="rId2"/>
              </a:ext>
            </a:extLst>
          </a:blip>
          <a:srcRect l="13891" t="14962" r="14493" b="14665"/>
          <a:stretch>
            <a:fillRect/>
          </a:stretch>
        </p:blipFill>
        <p:spPr>
          <a:xfrm>
            <a:off x="2731135" y="0"/>
            <a:ext cx="6875145" cy="6755765"/>
          </a:xfrm>
          <a:prstGeom prst="rect">
            <a:avLst/>
          </a:prstGeom>
        </p:spPr>
      </p:pic>
      <p:sp>
        <p:nvSpPr>
          <p:cNvPr id="4" name="矩形 3"/>
          <p:cNvSpPr/>
          <p:nvPr/>
        </p:nvSpPr>
        <p:spPr>
          <a:xfrm>
            <a:off x="-28297" y="4739447"/>
            <a:ext cx="12220575" cy="814070"/>
          </a:xfrm>
          <a:prstGeom prst="rect">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1033971" y="2464051"/>
            <a:ext cx="9963463" cy="1445260"/>
          </a:xfrm>
          <a:prstGeom prst="rect">
            <a:avLst/>
          </a:prstGeom>
          <a:effectLst>
            <a:outerShdw blurRad="50800" dist="38100" algn="l" rotWithShape="0">
              <a:prstClr val="black">
                <a:alpha val="40000"/>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200" normalizeH="0" baseline="0" noProof="0" dirty="0">
                <a:ln>
                  <a:noFill/>
                </a:ln>
                <a:solidFill>
                  <a:schemeClr val="accent3"/>
                </a:solidFill>
                <a:effectLst/>
                <a:uLnTx/>
                <a:uFillTx/>
                <a:latin typeface="+mj-ea"/>
                <a:ea typeface="+mj-ea"/>
                <a:cs typeface="Times New Roman" panose="02020503050405090304" charset="0"/>
                <a:sym typeface="Arial" panose="020B0604020202090204" pitchFamily="34" charset="0"/>
              </a:rPr>
              <a:t>The salary taboo privacy norms and the diffusion of information</a:t>
            </a:r>
            <a:endParaRPr kumimoji="0" lang="zh-CN" altLang="en-US" sz="3600" b="1" i="0" u="none" strike="noStrike" kern="1200" cap="none" spc="200" normalizeH="0" baseline="0" noProof="0" dirty="0">
              <a:ln>
                <a:noFill/>
              </a:ln>
              <a:solidFill>
                <a:schemeClr val="accent3"/>
              </a:solidFill>
              <a:effectLst/>
              <a:uLnTx/>
              <a:uFillTx/>
              <a:latin typeface="+mj-ea"/>
              <a:ea typeface="+mj-ea"/>
              <a:cs typeface="Times New Roman" panose="02020503050405090304" charset="0"/>
              <a:sym typeface="Arial" panose="020B0604020202090204" pitchFamily="34" charset="0"/>
            </a:endParaRPr>
          </a:p>
        </p:txBody>
      </p:sp>
      <p:grpSp>
        <p:nvGrpSpPr>
          <p:cNvPr id="144" name="组合 143"/>
          <p:cNvGrpSpPr/>
          <p:nvPr/>
        </p:nvGrpSpPr>
        <p:grpSpPr>
          <a:xfrm>
            <a:off x="1397611" y="5004092"/>
            <a:ext cx="9285605" cy="479425"/>
            <a:chOff x="632643" y="6696976"/>
            <a:chExt cx="10688890" cy="479425"/>
          </a:xfrm>
        </p:grpSpPr>
        <p:sp>
          <p:nvSpPr>
            <p:cNvPr id="145" name="文本框 144"/>
            <p:cNvSpPr txBox="1"/>
            <p:nvPr/>
          </p:nvSpPr>
          <p:spPr>
            <a:xfrm>
              <a:off x="632643" y="6716026"/>
              <a:ext cx="708231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汇报人：中央财经大学 </a:t>
              </a:r>
              <a:r>
                <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你的名字</a:t>
              </a:r>
              <a:endPar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147" name="文本框 146"/>
            <p:cNvSpPr txBox="1"/>
            <p:nvPr/>
          </p:nvSpPr>
          <p:spPr>
            <a:xfrm>
              <a:off x="6418225" y="6696976"/>
              <a:ext cx="4903308" cy="4603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汇报时间：</a:t>
              </a:r>
              <a:r>
                <a:rPr lang="en-US" altLang="zh-CN"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2025 </a:t>
              </a:r>
              <a:r>
                <a:rPr lang="zh-CN" altLang="en-US"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年 </a:t>
              </a:r>
              <a:r>
                <a:rPr lang="en-US" altLang="zh-CN"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5 </a:t>
              </a:r>
              <a:r>
                <a:rPr lang="zh-CN" altLang="en-US"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月</a:t>
              </a:r>
              <a:r>
                <a:rPr lang="en-US" altLang="zh-CN"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 20 </a:t>
              </a:r>
              <a:r>
                <a:rPr lang="zh-CN" altLang="en-US" sz="2400" b="1" dirty="0">
                  <a:solidFill>
                    <a:schemeClr val="bg1"/>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日</a:t>
              </a:r>
              <a:endParaRPr kumimoji="0" lang="zh-CN" altLang="en-US" sz="24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grpSp>
      <p:sp>
        <p:nvSpPr>
          <p:cNvPr id="148" name="文本框 147"/>
          <p:cNvSpPr txBox="1"/>
          <p:nvPr/>
        </p:nvSpPr>
        <p:spPr>
          <a:xfrm>
            <a:off x="3960495" y="6034405"/>
            <a:ext cx="4612005"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prstClr val="white">
                    <a:lumMod val="50000"/>
                  </a:prstClr>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cs typeface="+mn-ea"/>
                <a:sym typeface="Arial" panose="020B0604020202090204" pitchFamily="34" charset="0"/>
              </a:rPr>
              <a:t>中央财经</a:t>
            </a:r>
            <a:r>
              <a:rPr kumimoji="0" lang="zh-CN" altLang="en-US"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大学</a:t>
            </a:r>
            <a:r>
              <a:rPr kumimoji="0" lang="en-US" altLang="zh-CN"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 </a:t>
            </a:r>
            <a:r>
              <a:rPr kumimoji="0" lang="zh-CN" altLang="en-US"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中国财政发展协同创新中心</a:t>
            </a:r>
            <a:endParaRPr kumimoji="0" lang="en-US" altLang="zh-CN"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lumMod val="50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grpSp>
        <p:nvGrpSpPr>
          <p:cNvPr id="6" name="组合 5"/>
          <p:cNvGrpSpPr/>
          <p:nvPr/>
        </p:nvGrpSpPr>
        <p:grpSpPr>
          <a:xfrm>
            <a:off x="1398270" y="6212205"/>
            <a:ext cx="9768205" cy="76200"/>
            <a:chOff x="2158738" y="6288048"/>
            <a:chExt cx="7978219" cy="0"/>
          </a:xfrm>
        </p:grpSpPr>
        <p:cxnSp>
          <p:nvCxnSpPr>
            <p:cNvPr id="5" name="直接连接符 4"/>
            <p:cNvCxnSpPr/>
            <p:nvPr/>
          </p:nvCxnSpPr>
          <p:spPr>
            <a:xfrm>
              <a:off x="2158738" y="6288048"/>
              <a:ext cx="223729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49" name="直接连接符 148"/>
            <p:cNvCxnSpPr/>
            <p:nvPr/>
          </p:nvCxnSpPr>
          <p:spPr>
            <a:xfrm>
              <a:off x="7899662" y="6288048"/>
              <a:ext cx="2237295" cy="0"/>
            </a:xfrm>
            <a:prstGeom prst="line">
              <a:avLst/>
            </a:prstGeom>
          </p:spPr>
          <p:style>
            <a:lnRef idx="1">
              <a:schemeClr val="accent3"/>
            </a:lnRef>
            <a:fillRef idx="0">
              <a:schemeClr val="accent3"/>
            </a:fillRef>
            <a:effectRef idx="0">
              <a:schemeClr val="accent3"/>
            </a:effectRef>
            <a:fontRef idx="minor">
              <a:schemeClr val="tx1"/>
            </a:fontRef>
          </p:style>
        </p:cxnSp>
      </p:grpSp>
      <p:pic>
        <p:nvPicPr>
          <p:cNvPr id="20" name="图片 19" descr="CUF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0605" y="-206375"/>
            <a:ext cx="2510790" cy="2510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82" name="矩形: 圆角 81"/>
          <p:cNvSpPr/>
          <p:nvPr/>
        </p:nvSpPr>
        <p:spPr>
          <a:xfrm>
            <a:off x="7781574" y="1746923"/>
            <a:ext cx="1529976" cy="72912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p>
        </p:txBody>
      </p:sp>
      <p:graphicFrame>
        <p:nvGraphicFramePr>
          <p:cNvPr id="71" name="表格 70"/>
          <p:cNvGraphicFramePr>
            <a:graphicFrameLocks noGrp="1"/>
          </p:cNvGraphicFramePr>
          <p:nvPr/>
        </p:nvGraphicFramePr>
        <p:xfrm>
          <a:off x="251012" y="1331922"/>
          <a:ext cx="7172390" cy="4865253"/>
        </p:xfrm>
        <a:graphic>
          <a:graphicData uri="http://schemas.openxmlformats.org/drawingml/2006/table">
            <a:tbl>
              <a:tblPr/>
              <a:tblGrid>
                <a:gridCol w="2432423"/>
                <a:gridCol w="980620"/>
                <a:gridCol w="1292541"/>
                <a:gridCol w="1292541"/>
                <a:gridCol w="1174265"/>
              </a:tblGrid>
              <a:tr h="490071">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变量</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(1)</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(4)</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943">
                <a:tc rowSpan="2">
                  <a:txBody>
                    <a:bodyPr/>
                    <a:lstStyle/>
                    <a:p>
                      <a:pPr algn="ctr"/>
                      <a:r>
                        <a:rPr lang="en-US" altLang="zh-CN" sz="1800" b="1" kern="100" dirty="0">
                          <a:effectLst/>
                          <a:latin typeface="华文仿宋" panose="02010600040101010101" pitchFamily="2" charset="-122"/>
                          <a:ea typeface="华文仿宋" panose="02010600040101010101" pitchFamily="2" charset="-122"/>
                          <a:cs typeface="Times New Roman" panose="02020503050405090304" charset="0"/>
                        </a:rPr>
                        <a:t>A</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0.060</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0.168</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0.151</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0.140</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349943">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(0.026)</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(0.031)</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(0.030)</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(0.030)</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rowSpan="2">
                  <a:txBody>
                    <a:bodyPr/>
                    <a:lstStyle/>
                    <a:p>
                      <a:pPr algn="ctr"/>
                      <a:r>
                        <a:rPr lang="en-US" altLang="zh-CN" sz="1800" b="1" kern="0" dirty="0">
                          <a:effectLst/>
                          <a:latin typeface="华文仿宋" panose="02010600040101010101" pitchFamily="2" charset="-122"/>
                          <a:ea typeface="华文仿宋" panose="02010600040101010101" pitchFamily="2" charset="-122"/>
                          <a:cs typeface="Times New Roman" panose="02020503050405090304" charset="0"/>
                        </a:rPr>
                        <a:t>B</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0.035</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0.038</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0.040</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rowSpan="2">
                  <a:txBody>
                    <a:bodyPr/>
                    <a:lstStyle/>
                    <a:p>
                      <a:pPr algn="ctr"/>
                      <a:r>
                        <a:rPr lang="zh-CN" altLang="en-US" sz="1800" b="1" kern="0" dirty="0">
                          <a:effectLst/>
                          <a:latin typeface="华文仿宋" panose="02010600040101010101" pitchFamily="2" charset="-122"/>
                          <a:ea typeface="华文仿宋" panose="02010600040101010101" pitchFamily="2" charset="-122"/>
                          <a:cs typeface="Times New Roman" panose="02020503050405090304" charset="0"/>
                        </a:rPr>
                        <a:t>核心解释变量</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0.033</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0.030</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0.026</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(0.006)</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rowSpan="2">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常数项</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1.795</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1.614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1.923</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2.124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349943">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(0.102)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(0.112)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(0.118)</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215937">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控制变量</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299951">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地区虚拟变量</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299951">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行业虚拟变量</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215937">
                <a:tc>
                  <a:txBody>
                    <a:bodyPr/>
                    <a:lstStyle/>
                    <a:p>
                      <a:pPr algn="ctr"/>
                      <a:r>
                        <a:rPr lang="en-US" sz="1800" b="1" i="1" kern="0" dirty="0">
                          <a:effectLst/>
                          <a:latin typeface="华文仿宋" panose="02010600040101010101" pitchFamily="2" charset="-122"/>
                          <a:ea typeface="华文仿宋" panose="02010600040101010101" pitchFamily="2" charset="-122"/>
                          <a:cs typeface="Times New Roman" panose="02020503050405090304" charset="0"/>
                        </a:rPr>
                        <a:t>N</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a:noFill/>
                    </a:lnB>
                  </a:tcPr>
                </a:tc>
              </a:tr>
              <a:tr h="427096">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adj. </a:t>
                      </a:r>
                      <a:r>
                        <a:rPr lang="en-US" sz="1800" b="1" i="1" kern="0">
                          <a:effectLst/>
                          <a:latin typeface="华文仿宋" panose="02010600040101010101" pitchFamily="2" charset="-122"/>
                          <a:ea typeface="华文仿宋" panose="02010600040101010101" pitchFamily="2" charset="-122"/>
                          <a:cs typeface="Times New Roman" panose="02020503050405090304" charset="0"/>
                        </a:rPr>
                        <a:t>R</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2" name="矩形: 圆角 71"/>
          <p:cNvSpPr/>
          <p:nvPr/>
        </p:nvSpPr>
        <p:spPr>
          <a:xfrm>
            <a:off x="6311785" y="3173174"/>
            <a:ext cx="1003829" cy="68729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3" name="矩形: 圆角 72"/>
          <p:cNvSpPr/>
          <p:nvPr/>
        </p:nvSpPr>
        <p:spPr>
          <a:xfrm>
            <a:off x="2820781" y="1753832"/>
            <a:ext cx="4392706" cy="77096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75" name="直接连接符 74"/>
          <p:cNvCxnSpPr>
            <a:stCxn id="71" idx="1"/>
          </p:cNvCxnSpPr>
          <p:nvPr/>
        </p:nvCxnSpPr>
        <p:spPr>
          <a:xfrm>
            <a:off x="251012" y="3764548"/>
            <a:ext cx="235472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73" idx="3"/>
          </p:cNvCxnSpPr>
          <p:nvPr/>
        </p:nvCxnSpPr>
        <p:spPr>
          <a:xfrm>
            <a:off x="7213487" y="2139314"/>
            <a:ext cx="561093"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9311550" y="2090571"/>
            <a:ext cx="47513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圆角 83"/>
          <p:cNvSpPr/>
          <p:nvPr/>
        </p:nvSpPr>
        <p:spPr>
          <a:xfrm>
            <a:off x="9786680" y="1731982"/>
            <a:ext cx="1529976" cy="72912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p>
        </p:txBody>
      </p:sp>
      <p:cxnSp>
        <p:nvCxnSpPr>
          <p:cNvPr id="85" name="直接箭头连接符 84"/>
          <p:cNvCxnSpPr/>
          <p:nvPr/>
        </p:nvCxnSpPr>
        <p:spPr>
          <a:xfrm>
            <a:off x="7306443" y="3498030"/>
            <a:ext cx="47513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圆角 85"/>
          <p:cNvSpPr/>
          <p:nvPr/>
        </p:nvSpPr>
        <p:spPr>
          <a:xfrm>
            <a:off x="7781573" y="3154383"/>
            <a:ext cx="1529976" cy="72912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just"/>
            <a:endParaRPr lang="zh-CN" altLang="en-US" sz="1200" dirty="0"/>
          </a:p>
        </p:txBody>
      </p:sp>
      <p:cxnSp>
        <p:nvCxnSpPr>
          <p:cNvPr id="87" name="直接箭头连接符 86"/>
          <p:cNvCxnSpPr/>
          <p:nvPr/>
        </p:nvCxnSpPr>
        <p:spPr>
          <a:xfrm>
            <a:off x="9311550" y="3502813"/>
            <a:ext cx="47513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圆角 87"/>
          <p:cNvSpPr/>
          <p:nvPr/>
        </p:nvSpPr>
        <p:spPr>
          <a:xfrm>
            <a:off x="9786680" y="3154383"/>
            <a:ext cx="1529976" cy="72912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just"/>
            <a:endParaRPr lang="zh-CN" altLang="en-US" sz="1200" b="1" dirty="0"/>
          </a:p>
        </p:txBody>
      </p:sp>
      <p:sp>
        <p:nvSpPr>
          <p:cNvPr id="89" name="文本框 88"/>
          <p:cNvSpPr txBox="1"/>
          <p:nvPr/>
        </p:nvSpPr>
        <p:spPr>
          <a:xfrm>
            <a:off x="9492527" y="2604704"/>
            <a:ext cx="2095668" cy="400110"/>
          </a:xfrm>
          <a:prstGeom prst="rect">
            <a:avLst/>
          </a:prstGeom>
          <a:noFill/>
        </p:spPr>
        <p:txBody>
          <a:bodyPr wrap="square" rtlCol="0">
            <a:spAutoFit/>
          </a:bodyPr>
          <a:lstStyle/>
          <a:p>
            <a:pPr algn="ctr"/>
            <a:r>
              <a:rPr lang="zh-CN" altLang="en-US"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验证了假说</a:t>
            </a:r>
            <a:r>
              <a:rPr lang="en-US" altLang="zh-CN"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1</a:t>
            </a:r>
            <a:endParaRPr lang="en-US" altLang="zh-CN"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0" name="直接箭头连接符 89"/>
          <p:cNvCxnSpPr>
            <a:endCxn id="89" idx="2"/>
          </p:cNvCxnSpPr>
          <p:nvPr/>
        </p:nvCxnSpPr>
        <p:spPr>
          <a:xfrm flipH="1" flipV="1">
            <a:off x="10540361" y="3004814"/>
            <a:ext cx="1675" cy="13373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endCxn id="89" idx="0"/>
          </p:cNvCxnSpPr>
          <p:nvPr/>
        </p:nvCxnSpPr>
        <p:spPr>
          <a:xfrm flipH="1">
            <a:off x="10540361" y="2461111"/>
            <a:ext cx="13986" cy="14359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7781573" y="4040094"/>
            <a:ext cx="0" cy="204031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直接箭头连接符 103"/>
          <p:cNvCxnSpPr/>
          <p:nvPr/>
        </p:nvCxnSpPr>
        <p:spPr>
          <a:xfrm>
            <a:off x="7781573" y="6080409"/>
            <a:ext cx="4153439"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直接连接符 107"/>
          <p:cNvCxnSpPr/>
          <p:nvPr/>
        </p:nvCxnSpPr>
        <p:spPr>
          <a:xfrm flipV="1">
            <a:off x="7788567" y="4067313"/>
            <a:ext cx="2413268" cy="1501563"/>
          </a:xfrm>
          <a:prstGeom prst="line">
            <a:avLst/>
          </a:prstGeom>
        </p:spPr>
        <p:style>
          <a:lnRef idx="3">
            <a:schemeClr val="accent1"/>
          </a:lnRef>
          <a:fillRef idx="0">
            <a:schemeClr val="accent1"/>
          </a:fillRef>
          <a:effectRef idx="2">
            <a:schemeClr val="accent1"/>
          </a:effectRef>
          <a:fontRef idx="minor">
            <a:schemeClr val="tx1"/>
          </a:fontRef>
        </p:style>
      </p:cxnSp>
      <p:cxnSp>
        <p:nvCxnSpPr>
          <p:cNvPr id="110" name="直接连接符 109"/>
          <p:cNvCxnSpPr/>
          <p:nvPr/>
        </p:nvCxnSpPr>
        <p:spPr>
          <a:xfrm flipV="1">
            <a:off x="7774580" y="5002306"/>
            <a:ext cx="3096620" cy="786558"/>
          </a:xfrm>
          <a:prstGeom prst="line">
            <a:avLst/>
          </a:prstGeom>
        </p:spPr>
        <p:style>
          <a:lnRef idx="3">
            <a:schemeClr val="accent3"/>
          </a:lnRef>
          <a:fillRef idx="0">
            <a:schemeClr val="accent3"/>
          </a:fillRef>
          <a:effectRef idx="2">
            <a:schemeClr val="accent3"/>
          </a:effectRef>
          <a:fontRef idx="minor">
            <a:schemeClr val="tx1"/>
          </a:fontRef>
        </p:style>
      </p:cxnSp>
      <p:sp>
        <p:nvSpPr>
          <p:cNvPr id="113" name="文本框 112"/>
          <p:cNvSpPr txBox="1"/>
          <p:nvPr/>
        </p:nvSpPr>
        <p:spPr>
          <a:xfrm>
            <a:off x="10987617" y="6133168"/>
            <a:ext cx="1114555" cy="307777"/>
          </a:xfrm>
          <a:prstGeom prst="rect">
            <a:avLst/>
          </a:prstGeom>
          <a:noFill/>
        </p:spPr>
        <p:txBody>
          <a:bodyPr wrap="square" rtlCol="0">
            <a:spAutoFit/>
          </a:bodyPr>
          <a:lstStyle/>
          <a:p>
            <a:pPr algn="ct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X</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4" name="文本框 113"/>
          <p:cNvSpPr txBox="1"/>
          <p:nvPr/>
        </p:nvSpPr>
        <p:spPr>
          <a:xfrm>
            <a:off x="7423402" y="3968376"/>
            <a:ext cx="256362" cy="307777"/>
          </a:xfrm>
          <a:prstGeom prst="rect">
            <a:avLst/>
          </a:prstGeom>
          <a:noFill/>
        </p:spPr>
        <p:txBody>
          <a:bodyPr wrap="square" rtlCol="0">
            <a:spAutoFit/>
          </a:bodyPr>
          <a:lstStyle/>
          <a:p>
            <a:pPr algn="ct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Y</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5" name="矩形 114"/>
          <p:cNvSpPr/>
          <p:nvPr/>
        </p:nvSpPr>
        <p:spPr>
          <a:xfrm>
            <a:off x="9923262" y="4269110"/>
            <a:ext cx="938306" cy="38379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200" b="1" dirty="0"/>
              <a:t>第一组</a:t>
            </a:r>
            <a:endParaRPr lang="zh-CN" altLang="en-US" sz="1200" b="1" dirty="0"/>
          </a:p>
        </p:txBody>
      </p:sp>
      <p:cxnSp>
        <p:nvCxnSpPr>
          <p:cNvPr id="117" name="直接箭头连接符 116"/>
          <p:cNvCxnSpPr>
            <a:endCxn id="115" idx="1"/>
          </p:cNvCxnSpPr>
          <p:nvPr/>
        </p:nvCxnSpPr>
        <p:spPr>
          <a:xfrm>
            <a:off x="9604188" y="4461008"/>
            <a:ext cx="31907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8" name="矩形 117"/>
          <p:cNvSpPr/>
          <p:nvPr/>
        </p:nvSpPr>
        <p:spPr>
          <a:xfrm>
            <a:off x="10594635" y="5152910"/>
            <a:ext cx="938306" cy="3837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t>第二组</a:t>
            </a:r>
            <a:endParaRPr lang="zh-CN" altLang="en-US" sz="1200" b="1" dirty="0"/>
          </a:p>
        </p:txBody>
      </p:sp>
      <p:cxnSp>
        <p:nvCxnSpPr>
          <p:cNvPr id="120" name="直接箭头连接符 119"/>
          <p:cNvCxnSpPr/>
          <p:nvPr/>
        </p:nvCxnSpPr>
        <p:spPr>
          <a:xfrm>
            <a:off x="10099786" y="5342965"/>
            <a:ext cx="434948" cy="1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3" name="矩形 2"/>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6" name="直接连接符 5"/>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7" name="图片 6"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graphicFrame>
        <p:nvGraphicFramePr>
          <p:cNvPr id="69" name="表格 68"/>
          <p:cNvGraphicFramePr>
            <a:graphicFrameLocks noGrp="1"/>
          </p:cNvGraphicFramePr>
          <p:nvPr/>
        </p:nvGraphicFramePr>
        <p:xfrm>
          <a:off x="5522259" y="1477486"/>
          <a:ext cx="6170523" cy="5071529"/>
        </p:xfrm>
        <a:graphic>
          <a:graphicData uri="http://schemas.openxmlformats.org/drawingml/2006/table">
            <a:tbl>
              <a:tblPr/>
              <a:tblGrid>
                <a:gridCol w="2357534"/>
                <a:gridCol w="1003868"/>
                <a:gridCol w="1091707"/>
                <a:gridCol w="699711"/>
                <a:gridCol w="1017703"/>
              </a:tblGrid>
              <a:tr h="492881">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(1)</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(3)</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(4)</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w="12700" cap="flat" cmpd="sng" algn="ctr">
                      <a:solidFill>
                        <a:srgbClr val="000000"/>
                      </a:solidFill>
                      <a:prstDash val="solid"/>
                      <a:round/>
                      <a:headEnd type="none" w="med" len="med"/>
                      <a:tailEnd type="none" w="med" len="med"/>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0.165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0.135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0.167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0.138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(0.030)</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(0.030)</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0.012</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0.019</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0.012</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0.019</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346950">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330258">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rowSpan="2">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常数项</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1.887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2.408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1.871</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2.381</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(0.104)</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(0.118)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(0.105)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(0.119)</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a:txBody>
                    <a:bodyPr/>
                    <a:lstStyle/>
                    <a:p>
                      <a:pPr algn="ctr"/>
                      <a:r>
                        <a:rPr lang="en-US" sz="1600" b="1" i="1" kern="0">
                          <a:effectLst/>
                          <a:latin typeface="华文仿宋" panose="02010600040101010101" pitchFamily="2" charset="-122"/>
                          <a:ea typeface="华文仿宋" panose="02010600040101010101" pitchFamily="2" charset="-122"/>
                          <a:cs typeface="Times New Roman" panose="02020503050405090304" charset="0"/>
                        </a:rPr>
                        <a:t>N</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a:noFill/>
                    </a:lnB>
                  </a:tcPr>
                </a:tc>
              </a:tr>
              <a:tr h="220171">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adj. </a:t>
                      </a:r>
                      <a:r>
                        <a:rPr lang="en-US" sz="1600" b="1" i="1" kern="0">
                          <a:effectLst/>
                          <a:latin typeface="华文仿宋" panose="02010600040101010101" pitchFamily="2" charset="-122"/>
                          <a:ea typeface="华文仿宋" panose="02010600040101010101" pitchFamily="2" charset="-122"/>
                          <a:cs typeface="Times New Roman" panose="02020503050405090304" charset="0"/>
                        </a:rPr>
                        <a:t>R</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44330" marR="4433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0" name="矩形: 圆角 69"/>
          <p:cNvSpPr/>
          <p:nvPr/>
        </p:nvSpPr>
        <p:spPr>
          <a:xfrm>
            <a:off x="8038353" y="1966259"/>
            <a:ext cx="3490942" cy="484093"/>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71" name="连接符: 肘形 70"/>
          <p:cNvCxnSpPr>
            <a:stCxn id="70" idx="3"/>
            <a:endCxn id="74" idx="0"/>
          </p:cNvCxnSpPr>
          <p:nvPr/>
        </p:nvCxnSpPr>
        <p:spPr>
          <a:xfrm>
            <a:off x="11529295" y="2208306"/>
            <a:ext cx="301305" cy="949558"/>
          </a:xfrm>
          <a:prstGeom prst="bentConnector2">
            <a:avLst/>
          </a:prstGeom>
          <a:ln>
            <a:solidFill>
              <a:schemeClr val="accent3"/>
            </a:solidFill>
            <a:tailEnd type="triangle"/>
          </a:ln>
        </p:spPr>
        <p:style>
          <a:lnRef idx="3">
            <a:schemeClr val="accent1"/>
          </a:lnRef>
          <a:fillRef idx="0">
            <a:schemeClr val="accent1"/>
          </a:fillRef>
          <a:effectRef idx="2">
            <a:schemeClr val="accent1"/>
          </a:effectRef>
          <a:fontRef idx="minor">
            <a:schemeClr val="tx1"/>
          </a:fontRef>
        </p:style>
      </p:cxnSp>
      <p:sp>
        <p:nvSpPr>
          <p:cNvPr id="74" name="矩形: 圆角 73"/>
          <p:cNvSpPr/>
          <p:nvPr/>
        </p:nvSpPr>
        <p:spPr>
          <a:xfrm>
            <a:off x="11551423" y="3157864"/>
            <a:ext cx="558353" cy="1742842"/>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sz="1200" b="1" dirty="0"/>
              <a:t>交互项系数依然在</a:t>
            </a:r>
            <a:r>
              <a:rPr lang="en-US" altLang="zh-CN" sz="1200" b="1" dirty="0"/>
              <a:t>1%</a:t>
            </a:r>
            <a:r>
              <a:rPr lang="zh-CN" altLang="en-US" sz="1200" b="1" dirty="0"/>
              <a:t>的水平上显著为正</a:t>
            </a:r>
            <a:endParaRPr lang="zh-CN" altLang="en-US" sz="1200" b="1" dirty="0"/>
          </a:p>
        </p:txBody>
      </p:sp>
      <p:sp>
        <p:nvSpPr>
          <p:cNvPr id="75" name="矩形: 圆角 74"/>
          <p:cNvSpPr/>
          <p:nvPr/>
        </p:nvSpPr>
        <p:spPr>
          <a:xfrm>
            <a:off x="474825" y="3263796"/>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600" dirty="0">
              <a:solidFill>
                <a:srgbClr val="333333"/>
              </a:solidFill>
            </a:endParaRPr>
          </a:p>
        </p:txBody>
      </p:sp>
      <p:sp>
        <p:nvSpPr>
          <p:cNvPr id="76" name="矩形: 圆角 75"/>
          <p:cNvSpPr/>
          <p:nvPr/>
        </p:nvSpPr>
        <p:spPr>
          <a:xfrm>
            <a:off x="1894282" y="1880696"/>
            <a:ext cx="1324217" cy="770964"/>
          </a:xfrm>
          <a:prstGeom prst="roundRect">
            <a:avLst/>
          </a:prstGeom>
          <a:solidFill>
            <a:schemeClr val="accent3"/>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b="1" dirty="0">
              <a:solidFill>
                <a:schemeClr val="bg1"/>
              </a:solidFill>
            </a:endParaRPr>
          </a:p>
        </p:txBody>
      </p:sp>
      <p:sp>
        <p:nvSpPr>
          <p:cNvPr id="77" name="矩形: 圆角 76"/>
          <p:cNvSpPr/>
          <p:nvPr/>
        </p:nvSpPr>
        <p:spPr>
          <a:xfrm>
            <a:off x="2950296" y="3226443"/>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600" dirty="0">
              <a:solidFill>
                <a:srgbClr val="333333"/>
              </a:solidFill>
            </a:endParaRPr>
          </a:p>
        </p:txBody>
      </p:sp>
      <p:sp>
        <p:nvSpPr>
          <p:cNvPr id="78" name="矩形: 圆角 77"/>
          <p:cNvSpPr/>
          <p:nvPr/>
        </p:nvSpPr>
        <p:spPr>
          <a:xfrm>
            <a:off x="499217" y="5068436"/>
            <a:ext cx="1720316" cy="1051469"/>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600" b="1" dirty="0">
              <a:solidFill>
                <a:srgbClr val="333333"/>
              </a:solidFill>
            </a:endParaRPr>
          </a:p>
        </p:txBody>
      </p:sp>
      <p:sp>
        <p:nvSpPr>
          <p:cNvPr id="79" name="矩形: 圆角 78"/>
          <p:cNvSpPr/>
          <p:nvPr/>
        </p:nvSpPr>
        <p:spPr>
          <a:xfrm>
            <a:off x="3062190" y="5068436"/>
            <a:ext cx="1720305" cy="1051468"/>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600" dirty="0">
              <a:solidFill>
                <a:srgbClr val="333333"/>
              </a:solidFill>
            </a:endParaRPr>
          </a:p>
        </p:txBody>
      </p:sp>
      <p:cxnSp>
        <p:nvCxnSpPr>
          <p:cNvPr id="80" name="直接连接符 79"/>
          <p:cNvCxnSpPr/>
          <p:nvPr/>
        </p:nvCxnSpPr>
        <p:spPr>
          <a:xfrm>
            <a:off x="5280489" y="1505460"/>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 name="矩形: 圆角 80"/>
          <p:cNvSpPr/>
          <p:nvPr/>
        </p:nvSpPr>
        <p:spPr>
          <a:xfrm>
            <a:off x="6106150" y="3504477"/>
            <a:ext cx="1081741" cy="1314180"/>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2" name="箭头: 上 81"/>
          <p:cNvSpPr/>
          <p:nvPr/>
        </p:nvSpPr>
        <p:spPr>
          <a:xfrm>
            <a:off x="1218476" y="4093882"/>
            <a:ext cx="207009" cy="878542"/>
          </a:xfrm>
          <a:prstGeom prst="up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箭头: 上 82"/>
          <p:cNvSpPr/>
          <p:nvPr/>
        </p:nvSpPr>
        <p:spPr>
          <a:xfrm>
            <a:off x="3706949" y="4102376"/>
            <a:ext cx="207009" cy="878542"/>
          </a:xfrm>
          <a:prstGeom prst="up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箭头连接符 84"/>
          <p:cNvCxnSpPr>
            <a:stCxn id="76" idx="2"/>
            <a:endCxn id="75" idx="0"/>
          </p:cNvCxnSpPr>
          <p:nvPr/>
        </p:nvCxnSpPr>
        <p:spPr>
          <a:xfrm flipH="1">
            <a:off x="1334983" y="2651660"/>
            <a:ext cx="1221408" cy="612136"/>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直接箭头连接符 85"/>
          <p:cNvCxnSpPr>
            <a:stCxn id="76" idx="2"/>
            <a:endCxn id="77" idx="0"/>
          </p:cNvCxnSpPr>
          <p:nvPr/>
        </p:nvCxnSpPr>
        <p:spPr>
          <a:xfrm>
            <a:off x="2556391" y="2651660"/>
            <a:ext cx="1254063" cy="574783"/>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9" name="文本框 88"/>
          <p:cNvSpPr txBox="1"/>
          <p:nvPr/>
        </p:nvSpPr>
        <p:spPr>
          <a:xfrm>
            <a:off x="1445895" y="4375785"/>
            <a:ext cx="2245995" cy="368300"/>
          </a:xfrm>
          <a:prstGeom prst="rect">
            <a:avLst/>
          </a:prstGeom>
          <a:solidFill>
            <a:schemeClr val="accent3"/>
          </a:solidFill>
          <a:ln>
            <a:solidFill>
              <a:schemeClr val="accent3"/>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代理变量</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4"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5"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6" name="直接连接符 5"/>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7" name="矩形 6"/>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 name="直接连接符 8"/>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0" name="文本框 9"/>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1" name="图片 10"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76" name="矩形 75"/>
          <p:cNvSpPr/>
          <p:nvPr/>
        </p:nvSpPr>
        <p:spPr>
          <a:xfrm>
            <a:off x="2683435" y="2604987"/>
            <a:ext cx="1392518" cy="26304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69" name="表格 68"/>
          <p:cNvGraphicFramePr>
            <a:graphicFrameLocks noGrp="1"/>
          </p:cNvGraphicFramePr>
          <p:nvPr/>
        </p:nvGraphicFramePr>
        <p:xfrm>
          <a:off x="4452363" y="1272976"/>
          <a:ext cx="7333129" cy="5296537"/>
        </p:xfrm>
        <a:graphic>
          <a:graphicData uri="http://schemas.openxmlformats.org/drawingml/2006/table">
            <a:tbl>
              <a:tblPr/>
              <a:tblGrid>
                <a:gridCol w="1870743"/>
                <a:gridCol w="876445"/>
                <a:gridCol w="956423"/>
                <a:gridCol w="788880"/>
                <a:gridCol w="1015354"/>
                <a:gridCol w="1015354"/>
                <a:gridCol w="809930"/>
              </a:tblGrid>
              <a:tr h="275274">
                <a:tc rowSpan="2">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第一阶段</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第二阶段</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gridSpan="2">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第一阶段</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第二阶段</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540703">
                <a:tc vMerge="1">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6456">
                <a:tc rowSpan="2">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0.804</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0.753</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w="12700" cap="flat" cmpd="sng" algn="ctr">
                      <a:solidFill>
                        <a:srgbClr val="000000"/>
                      </a:solidFill>
                      <a:prstDash val="solid"/>
                      <a:round/>
                      <a:headEnd type="none" w="med" len="med"/>
                      <a:tailEnd type="none" w="med" len="med"/>
                    </a:lnT>
                    <a:lnB>
                      <a:noFill/>
                    </a:lnB>
                  </a:tcPr>
                </a:tc>
              </a:tr>
              <a:tr h="206456">
                <a:tc vMerge="1">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(0.123)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(0.123)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rowSpan="2">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0.103</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0.091</a:t>
                      </a:r>
                      <a:r>
                        <a:rPr lang="en-US" sz="14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vMerge="1">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(0.014)</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(0.015)</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rowSpan="2">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0.054</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-0.733</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0.035</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0.054</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-0.734</a:t>
                      </a:r>
                      <a:r>
                        <a:rPr lang="en-US" sz="14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0.033</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vMerge="1">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(0.015)</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(0.015)</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344093">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0.176</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-1.792</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(0.037)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0.177</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-1.762</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(0.037)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344093">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-0.010</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(0.001)</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0.158</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-0.010</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(0.001)</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0.155</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(0.004)</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137638">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206456">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137638">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N</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6315</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6315</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137638">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adj. R</a:t>
                      </a:r>
                      <a:r>
                        <a:rPr lang="en-US" sz="1400" b="1" kern="0" baseline="30000">
                          <a:effectLst/>
                          <a:latin typeface="华文仿宋" panose="02010600040101010101" pitchFamily="2" charset="-122"/>
                          <a:ea typeface="华文仿宋" panose="02010600040101010101" pitchFamily="2" charset="-122"/>
                          <a:cs typeface="Times New Roman" panose="02020503050405090304" charset="0"/>
                        </a:rPr>
                        <a:t>2</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0.176</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0.237</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137638">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第一阶段的</a:t>
                      </a:r>
                      <a:r>
                        <a:rPr lang="en-US" sz="1400" b="1" kern="0">
                          <a:effectLst/>
                          <a:latin typeface="华文仿宋" panose="02010600040101010101" pitchFamily="2" charset="-122"/>
                          <a:ea typeface="华文仿宋" panose="02010600040101010101" pitchFamily="2" charset="-122"/>
                          <a:cs typeface="Times New Roman" panose="02020503050405090304" charset="0"/>
                        </a:rPr>
                        <a:t>F</a:t>
                      </a:r>
                      <a:r>
                        <a:rPr lang="zh-CN" sz="1400" b="1" kern="0">
                          <a:effectLst/>
                          <a:latin typeface="华文仿宋" panose="02010600040101010101" pitchFamily="2" charset="-122"/>
                          <a:ea typeface="华文仿宋" panose="02010600040101010101" pitchFamily="2" charset="-122"/>
                          <a:cs typeface="Times New Roman" panose="02020503050405090304" charset="0"/>
                        </a:rPr>
                        <a:t>值</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195.12</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227.10</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64.30</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76.26</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481731">
                <a:tc>
                  <a:txBody>
                    <a:bodyPr/>
                    <a:lstStyle/>
                    <a:p>
                      <a:pPr algn="ctr"/>
                      <a:r>
                        <a:rPr lang="zh-CN" sz="1400" b="1" kern="0">
                          <a:effectLst/>
                          <a:latin typeface="华文仿宋" panose="02010600040101010101" pitchFamily="2" charset="-122"/>
                          <a:ea typeface="华文仿宋" panose="02010600040101010101" pitchFamily="2" charset="-122"/>
                          <a:cs typeface="Times New Roman" panose="02020503050405090304" charset="0"/>
                        </a:rPr>
                        <a:t>内生性检验：</a:t>
                      </a:r>
                      <a:r>
                        <a:rPr lang="en-US" sz="1400" b="1" kern="0">
                          <a:effectLst/>
                          <a:latin typeface="华文仿宋" panose="02010600040101010101" pitchFamily="2" charset="-122"/>
                          <a:ea typeface="华文仿宋" panose="02010600040101010101" pitchFamily="2" charset="-122"/>
                          <a:cs typeface="Times New Roman" panose="02020503050405090304" charset="0"/>
                        </a:rPr>
                        <a:t>Durbin-Wu-Hausman F</a:t>
                      </a:r>
                      <a:r>
                        <a:rPr lang="zh-CN" sz="1400" b="1" kern="0">
                          <a:effectLst/>
                          <a:latin typeface="华文仿宋" panose="02010600040101010101" pitchFamily="2" charset="-122"/>
                          <a:ea typeface="华文仿宋" panose="02010600040101010101" pitchFamily="2" charset="-122"/>
                          <a:cs typeface="Times New Roman" panose="02020503050405090304" charset="0"/>
                        </a:rPr>
                        <a:t>检验量</a:t>
                      </a:r>
                      <a:r>
                        <a:rPr lang="en-US" sz="1400" b="1" kern="0">
                          <a:effectLst/>
                          <a:latin typeface="华文仿宋" panose="02010600040101010101" pitchFamily="2" charset="-122"/>
                          <a:ea typeface="华文仿宋" panose="02010600040101010101" pitchFamily="2" charset="-122"/>
                          <a:cs typeface="Times New Roman" panose="02020503050405090304" charset="0"/>
                        </a:rPr>
                        <a:t>[p</a:t>
                      </a:r>
                      <a:r>
                        <a:rPr lang="zh-CN" sz="1400" b="1" kern="0">
                          <a:effectLst/>
                          <a:latin typeface="华文仿宋" panose="02010600040101010101" pitchFamily="2" charset="-122"/>
                          <a:ea typeface="华文仿宋" panose="02010600040101010101" pitchFamily="2" charset="-122"/>
                          <a:cs typeface="Times New Roman" panose="02020503050405090304" charset="0"/>
                        </a:rPr>
                        <a:t>值</a:t>
                      </a:r>
                      <a:r>
                        <a:rPr lang="en-US" sz="1400" b="1" kern="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16.5767</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[0.000]</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14.4399</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[0.000]</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a:noFill/>
                    </a:lnB>
                  </a:tcPr>
                </a:tc>
              </a:tr>
              <a:tr h="412913">
                <a:tc>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弱工具变量检验：</a:t>
                      </a:r>
                      <a:r>
                        <a:rPr lang="en-US" sz="1400" b="1" kern="0" dirty="0">
                          <a:effectLst/>
                          <a:latin typeface="华文仿宋" panose="02010600040101010101" pitchFamily="2" charset="-122"/>
                          <a:ea typeface="华文仿宋" panose="02010600040101010101" pitchFamily="2" charset="-122"/>
                          <a:cs typeface="Times New Roman" panose="02020503050405090304" charset="0"/>
                        </a:rPr>
                        <a:t>Cragg-Donald Wald F</a:t>
                      </a:r>
                      <a:r>
                        <a:rPr lang="zh-CN" sz="1400" b="1" kern="0" dirty="0">
                          <a:effectLst/>
                          <a:latin typeface="华文仿宋" panose="02010600040101010101" pitchFamily="2" charset="-122"/>
                          <a:ea typeface="华文仿宋" panose="02010600040101010101" pitchFamily="2" charset="-122"/>
                          <a:cs typeface="Times New Roman" panose="02020503050405090304" charset="0"/>
                        </a:rPr>
                        <a:t>统计量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1796.78</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a:effectLst/>
                          <a:latin typeface="华文仿宋" panose="02010600040101010101" pitchFamily="2" charset="-122"/>
                          <a:ea typeface="华文仿宋" panose="02010600040101010101" pitchFamily="2" charset="-122"/>
                          <a:cs typeface="Times New Roman" panose="02020503050405090304" charset="0"/>
                        </a:rPr>
                        <a:t>2462.38</a:t>
                      </a:r>
                      <a:endParaRPr lang="zh-CN" sz="1400" b="1" kern="10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 </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31531" marR="31531"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0" name="矩形: 圆角 69"/>
          <p:cNvSpPr/>
          <p:nvPr/>
        </p:nvSpPr>
        <p:spPr>
          <a:xfrm>
            <a:off x="246292" y="1718743"/>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71" name="矩形: 圆角 70"/>
          <p:cNvSpPr/>
          <p:nvPr/>
        </p:nvSpPr>
        <p:spPr>
          <a:xfrm>
            <a:off x="245401" y="3013061"/>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solidFill>
                <a:srgbClr val="333333"/>
              </a:solidFill>
            </a:endParaRPr>
          </a:p>
        </p:txBody>
      </p:sp>
      <p:sp>
        <p:nvSpPr>
          <p:cNvPr id="72" name="矩形: 圆角 71"/>
          <p:cNvSpPr/>
          <p:nvPr/>
        </p:nvSpPr>
        <p:spPr>
          <a:xfrm>
            <a:off x="282368" y="4335548"/>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400" b="1" dirty="0">
              <a:solidFill>
                <a:srgbClr val="333333"/>
              </a:solidFill>
            </a:endParaRPr>
          </a:p>
        </p:txBody>
      </p:sp>
      <p:sp>
        <p:nvSpPr>
          <p:cNvPr id="73" name="矩形: 圆角 72"/>
          <p:cNvSpPr/>
          <p:nvPr/>
        </p:nvSpPr>
        <p:spPr>
          <a:xfrm>
            <a:off x="199395" y="5619623"/>
            <a:ext cx="1962211" cy="770964"/>
          </a:xfrm>
          <a:prstGeom prst="roundRect">
            <a:avLst/>
          </a:prstGeom>
          <a:solidFill>
            <a:schemeClr val="accent3"/>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solidFill>
                  <a:schemeClr val="bg1"/>
                </a:solidFill>
              </a:rPr>
              <a:t>逆向因果关系导致内生性问题</a:t>
            </a:r>
            <a:endParaRPr lang="zh-CN" altLang="en-US" b="1" dirty="0">
              <a:solidFill>
                <a:schemeClr val="bg1"/>
              </a:solidFill>
            </a:endParaRPr>
          </a:p>
        </p:txBody>
      </p:sp>
      <p:sp>
        <p:nvSpPr>
          <p:cNvPr id="75" name="文本框 74"/>
          <p:cNvSpPr txBox="1"/>
          <p:nvPr/>
        </p:nvSpPr>
        <p:spPr>
          <a:xfrm>
            <a:off x="2747292" y="2604987"/>
            <a:ext cx="1262920" cy="923330"/>
          </a:xfrm>
          <a:prstGeom prst="rect">
            <a:avLst/>
          </a:prstGeom>
          <a:noFill/>
        </p:spPr>
        <p:txBody>
          <a:bodyPr wrap="square">
            <a:spAutoFit/>
          </a:bodyPr>
          <a:lstStyle/>
          <a:p>
            <a:pPr algn="just"/>
            <a:r>
              <a:rPr lang="zh-CN" altLang="en-US" dirty="0">
                <a:solidFill>
                  <a:schemeClr val="bg1"/>
                </a:solidFill>
              </a:rPr>
              <a:t>用</a:t>
            </a:r>
            <a:r>
              <a:rPr lang="en-US" altLang="zh-CN" dirty="0">
                <a:solidFill>
                  <a:schemeClr val="bg1"/>
                </a:solidFill>
              </a:rPr>
              <a:t>×××</a:t>
            </a:r>
            <a:r>
              <a:rPr lang="zh-CN" altLang="en-US" dirty="0">
                <a:solidFill>
                  <a:schemeClr val="bg1"/>
                </a:solidFill>
              </a:rPr>
              <a:t>作为</a:t>
            </a:r>
            <a:r>
              <a:rPr lang="en-US" altLang="zh-CN" dirty="0">
                <a:solidFill>
                  <a:schemeClr val="bg1"/>
                </a:solidFill>
              </a:rPr>
              <a:t>××</a:t>
            </a:r>
            <a:r>
              <a:rPr lang="zh-CN" altLang="en-US" dirty="0">
                <a:solidFill>
                  <a:schemeClr val="bg1"/>
                </a:solidFill>
              </a:rPr>
              <a:t>的工具变量</a:t>
            </a:r>
            <a:endParaRPr lang="zh-CN" altLang="en-US" dirty="0">
              <a:solidFill>
                <a:schemeClr val="bg1"/>
              </a:solidFill>
            </a:endParaRPr>
          </a:p>
        </p:txBody>
      </p:sp>
      <p:sp>
        <p:nvSpPr>
          <p:cNvPr id="77" name="箭头: 下 76"/>
          <p:cNvSpPr/>
          <p:nvPr/>
        </p:nvSpPr>
        <p:spPr>
          <a:xfrm>
            <a:off x="989866" y="2548535"/>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箭头: 下 77"/>
          <p:cNvSpPr/>
          <p:nvPr/>
        </p:nvSpPr>
        <p:spPr>
          <a:xfrm>
            <a:off x="1021545" y="3842853"/>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箭头: 下 78"/>
          <p:cNvSpPr/>
          <p:nvPr/>
        </p:nvSpPr>
        <p:spPr>
          <a:xfrm>
            <a:off x="1054009" y="5190310"/>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22859" y="1477486"/>
            <a:ext cx="2100388" cy="5028178"/>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5" name="箭头: 右 84"/>
          <p:cNvSpPr/>
          <p:nvPr/>
        </p:nvSpPr>
        <p:spPr>
          <a:xfrm>
            <a:off x="2223247" y="3723341"/>
            <a:ext cx="394447" cy="1972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6" name="矩形: 圆角 85"/>
          <p:cNvSpPr/>
          <p:nvPr/>
        </p:nvSpPr>
        <p:spPr>
          <a:xfrm>
            <a:off x="4748851" y="5067967"/>
            <a:ext cx="3286403" cy="214964"/>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7" name="矩形: 圆角 86"/>
          <p:cNvSpPr/>
          <p:nvPr/>
        </p:nvSpPr>
        <p:spPr>
          <a:xfrm>
            <a:off x="8125663" y="2535420"/>
            <a:ext cx="75901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8" name="矩形: 圆角 87"/>
          <p:cNvSpPr/>
          <p:nvPr/>
        </p:nvSpPr>
        <p:spPr>
          <a:xfrm>
            <a:off x="8211579" y="6055374"/>
            <a:ext cx="2689412" cy="329954"/>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9" name="矩形: 圆角 88"/>
          <p:cNvSpPr/>
          <p:nvPr/>
        </p:nvSpPr>
        <p:spPr>
          <a:xfrm>
            <a:off x="8168296" y="5412076"/>
            <a:ext cx="268941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90" name="矩形: 圆角 89"/>
          <p:cNvSpPr/>
          <p:nvPr/>
        </p:nvSpPr>
        <p:spPr>
          <a:xfrm>
            <a:off x="10942157" y="2527905"/>
            <a:ext cx="75901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cxnSp>
        <p:nvCxnSpPr>
          <p:cNvPr id="93" name="直接箭头连接符 92"/>
          <p:cNvCxnSpPr/>
          <p:nvPr/>
        </p:nvCxnSpPr>
        <p:spPr>
          <a:xfrm>
            <a:off x="7112109" y="5282931"/>
            <a:ext cx="0" cy="346408"/>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矩形: 圆角 96"/>
          <p:cNvSpPr/>
          <p:nvPr/>
        </p:nvSpPr>
        <p:spPr>
          <a:xfrm>
            <a:off x="6374234" y="5603557"/>
            <a:ext cx="142218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200" b="1" dirty="0">
                <a:solidFill>
                  <a:srgbClr val="333333"/>
                </a:solidFill>
              </a:rPr>
              <a:t>工具变量与内生变量相关性较强</a:t>
            </a:r>
            <a:endParaRPr lang="zh-CN" altLang="en-US" sz="1200" b="1" dirty="0">
              <a:solidFill>
                <a:srgbClr val="333333"/>
              </a:solidFill>
            </a:endParaRPr>
          </a:p>
        </p:txBody>
      </p:sp>
      <p:sp>
        <p:nvSpPr>
          <p:cNvPr id="106" name="矩形: 圆角 105"/>
          <p:cNvSpPr/>
          <p:nvPr/>
        </p:nvSpPr>
        <p:spPr>
          <a:xfrm>
            <a:off x="10967656" y="5329289"/>
            <a:ext cx="1168291" cy="548535"/>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zh-CN" altLang="en-US" sz="1200" b="1" dirty="0">
                <a:solidFill>
                  <a:srgbClr val="333333"/>
                </a:solidFill>
              </a:rPr>
              <a:t>拒绝了解释变量没有内生性的零假设</a:t>
            </a:r>
            <a:endParaRPr lang="zh-CN" altLang="en-US" sz="1200" b="1" dirty="0">
              <a:solidFill>
                <a:srgbClr val="333333"/>
              </a:solidFill>
            </a:endParaRPr>
          </a:p>
        </p:txBody>
      </p:sp>
      <p:cxnSp>
        <p:nvCxnSpPr>
          <p:cNvPr id="107" name="直接箭头连接符 106"/>
          <p:cNvCxnSpPr/>
          <p:nvPr/>
        </p:nvCxnSpPr>
        <p:spPr>
          <a:xfrm>
            <a:off x="9492193" y="6360001"/>
            <a:ext cx="0" cy="220854"/>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9" name="矩形: 圆角 108"/>
          <p:cNvSpPr/>
          <p:nvPr/>
        </p:nvSpPr>
        <p:spPr>
          <a:xfrm>
            <a:off x="8217629" y="6605530"/>
            <a:ext cx="2590746" cy="19535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200" b="1" dirty="0">
                <a:solidFill>
                  <a:srgbClr val="333333"/>
                </a:solidFill>
              </a:rPr>
              <a:t>不存在弱工具变量问题</a:t>
            </a:r>
            <a:endParaRPr lang="zh-CN" altLang="en-US" sz="1200" b="1" dirty="0">
              <a:solidFill>
                <a:srgbClr val="333333"/>
              </a:solidFill>
            </a:endParaRPr>
          </a:p>
        </p:txBody>
      </p:sp>
      <p:sp>
        <p:nvSpPr>
          <p:cNvPr id="110" name="矩形: 圆角 109"/>
          <p:cNvSpPr/>
          <p:nvPr/>
        </p:nvSpPr>
        <p:spPr>
          <a:xfrm>
            <a:off x="9176382" y="2535237"/>
            <a:ext cx="1422182" cy="38989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200" b="1" dirty="0">
                <a:solidFill>
                  <a:srgbClr val="333333"/>
                </a:solidFill>
              </a:rPr>
              <a:t>交互项系数仍在</a:t>
            </a:r>
            <a:r>
              <a:rPr lang="en-US" altLang="zh-CN" sz="1200" b="1" dirty="0">
                <a:solidFill>
                  <a:srgbClr val="333333"/>
                </a:solidFill>
              </a:rPr>
              <a:t>1%</a:t>
            </a:r>
            <a:r>
              <a:rPr lang="zh-CN" altLang="en-US" sz="1200" b="1" dirty="0">
                <a:solidFill>
                  <a:srgbClr val="333333"/>
                </a:solidFill>
              </a:rPr>
              <a:t>水平上显著</a:t>
            </a:r>
            <a:endParaRPr lang="zh-CN" altLang="en-US" sz="1200" b="1" dirty="0">
              <a:solidFill>
                <a:srgbClr val="333333"/>
              </a:solidFill>
            </a:endParaRPr>
          </a:p>
        </p:txBody>
      </p:sp>
      <p:cxnSp>
        <p:nvCxnSpPr>
          <p:cNvPr id="113" name="直接箭头连接符 112"/>
          <p:cNvCxnSpPr>
            <a:stCxn id="87" idx="3"/>
            <a:endCxn id="110" idx="1"/>
          </p:cNvCxnSpPr>
          <p:nvPr/>
        </p:nvCxnSpPr>
        <p:spPr>
          <a:xfrm flipV="1">
            <a:off x="8884675" y="2730185"/>
            <a:ext cx="291707" cy="183"/>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接箭头连接符 117"/>
          <p:cNvCxnSpPr>
            <a:stCxn id="90" idx="1"/>
            <a:endCxn id="110" idx="3"/>
          </p:cNvCxnSpPr>
          <p:nvPr/>
        </p:nvCxnSpPr>
        <p:spPr>
          <a:xfrm flipH="1">
            <a:off x="10598564" y="2722853"/>
            <a:ext cx="343593" cy="7332"/>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2" name="直接连接符 121"/>
          <p:cNvCxnSpPr/>
          <p:nvPr/>
        </p:nvCxnSpPr>
        <p:spPr>
          <a:xfrm>
            <a:off x="4228353" y="1397132"/>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3"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5" name="矩形 4"/>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 name="直接连接符 6"/>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8" name="图片 7"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82" name="矩形 81"/>
          <p:cNvSpPr/>
          <p:nvPr/>
        </p:nvSpPr>
        <p:spPr>
          <a:xfrm>
            <a:off x="3217704" y="1935578"/>
            <a:ext cx="1392518" cy="411614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69" name="表格 68"/>
          <p:cNvGraphicFramePr>
            <a:graphicFrameLocks noGrp="1"/>
          </p:cNvGraphicFramePr>
          <p:nvPr/>
        </p:nvGraphicFramePr>
        <p:xfrm>
          <a:off x="4840605" y="2008493"/>
          <a:ext cx="7169785" cy="4119243"/>
        </p:xfrm>
        <a:graphic>
          <a:graphicData uri="http://schemas.openxmlformats.org/drawingml/2006/table">
            <a:tbl>
              <a:tblPr/>
              <a:tblGrid>
                <a:gridCol w="1928421"/>
                <a:gridCol w="1163122"/>
                <a:gridCol w="1366132"/>
                <a:gridCol w="1366132"/>
                <a:gridCol w="1345978"/>
              </a:tblGrid>
              <a:tr h="278763">
                <a:tc rowSpan="2">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2SLS</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MLE</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r>
              <a:tr h="243918">
                <a:tc vMerge="1">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a:t>
                      </a:r>
                      <a:r>
                        <a:rPr lang="en-US" sz="1800" b="1" kern="0" dirty="0">
                          <a:effectLst/>
                          <a:latin typeface="华文仿宋" panose="02010600040101010101" pitchFamily="2" charset="-122"/>
                          <a:ea typeface="华文仿宋" panose="02010600040101010101" pitchFamily="2" charset="-122"/>
                          <a:cs typeface="Times New Roman" panose="02020503050405090304" charset="0"/>
                        </a:rPr>
                        <a:t>1</a:t>
                      </a:r>
                      <a:r>
                        <a:rPr lang="zh-CN" sz="18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a:t>
                      </a:r>
                      <a:r>
                        <a:rPr lang="en-US" sz="1800" b="1" kern="0">
                          <a:effectLst/>
                          <a:latin typeface="华文仿宋" panose="02010600040101010101" pitchFamily="2" charset="-122"/>
                          <a:ea typeface="华文仿宋" panose="02010600040101010101" pitchFamily="2" charset="-122"/>
                          <a:cs typeface="Times New Roman" panose="02020503050405090304" charset="0"/>
                        </a:rPr>
                        <a:t>2</a:t>
                      </a:r>
                      <a:r>
                        <a:rPr lang="zh-CN"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a:t>
                      </a:r>
                      <a:r>
                        <a:rPr lang="en-US" sz="1800" b="1" kern="0">
                          <a:effectLst/>
                          <a:latin typeface="华文仿宋" panose="02010600040101010101" pitchFamily="2" charset="-122"/>
                          <a:ea typeface="华文仿宋" panose="02010600040101010101" pitchFamily="2" charset="-122"/>
                          <a:cs typeface="Times New Roman" panose="02020503050405090304" charset="0"/>
                        </a:rPr>
                        <a:t>1</a:t>
                      </a:r>
                      <a:r>
                        <a:rPr lang="zh-CN"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a:t>
                      </a:r>
                      <a:r>
                        <a:rPr lang="en-US" sz="1800" b="1" kern="0">
                          <a:effectLst/>
                          <a:latin typeface="华文仿宋" panose="02010600040101010101" pitchFamily="2" charset="-122"/>
                          <a:ea typeface="华文仿宋" panose="02010600040101010101" pitchFamily="2" charset="-122"/>
                          <a:cs typeface="Times New Roman" panose="02020503050405090304" charset="0"/>
                        </a:rPr>
                        <a:t>2</a:t>
                      </a:r>
                      <a:r>
                        <a:rPr lang="zh-CN"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3918">
                <a:tc rowSpan="2">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0.033</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0.027</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0.033</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0.026</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43918">
                <a:tc vMerge="1">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(0.005)</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rowSpan="2">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0.032</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0.035</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0.033</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rowSpan="2">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0.569</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0.518</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0.410</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0.344</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(0.082)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(0.080)</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(0.059)</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(0.057)</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38162">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38162">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38162">
                <a:tc>
                  <a:txBody>
                    <a:bodyPr/>
                    <a:lstStyle/>
                    <a:p>
                      <a:pPr algn="ct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未控制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rowSpan="2">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（逆米尔斯比率）</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-0.227</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-0.212</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-0.137</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-0.115</a:t>
                      </a:r>
                      <a:r>
                        <a:rPr lang="en-US" sz="18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43918">
                <a:tc vMerge="1">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(0.043)</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(0.042)</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dirty="0">
                          <a:effectLst/>
                          <a:latin typeface="华文仿宋" panose="02010600040101010101" pitchFamily="2" charset="-122"/>
                          <a:ea typeface="华文仿宋" panose="02010600040101010101" pitchFamily="2" charset="-122"/>
                          <a:cs typeface="Times New Roman" panose="02020503050405090304" charset="0"/>
                        </a:rPr>
                        <a:t>（</a:t>
                      </a: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0.029</a:t>
                      </a:r>
                      <a:r>
                        <a:rPr lang="zh-CN" sz="18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a:t>
                      </a:r>
                      <a:r>
                        <a:rPr lang="en-US" sz="1800" b="1" kern="0">
                          <a:effectLst/>
                          <a:latin typeface="华文仿宋" panose="02010600040101010101" pitchFamily="2" charset="-122"/>
                          <a:ea typeface="华文仿宋" panose="02010600040101010101" pitchFamily="2" charset="-122"/>
                          <a:cs typeface="Times New Roman" panose="02020503050405090304" charset="0"/>
                        </a:rPr>
                        <a:t>0.027</a:t>
                      </a:r>
                      <a:r>
                        <a:rPr lang="zh-CN"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87836">
                <a:tc>
                  <a:txBody>
                    <a:bodyPr/>
                    <a:lstStyle/>
                    <a:p>
                      <a:pPr algn="ctr"/>
                      <a:r>
                        <a:rPr lang="zh-CN" sz="1800" b="1" kern="0">
                          <a:effectLst/>
                          <a:latin typeface="华文仿宋" panose="02010600040101010101" pitchFamily="2" charset="-122"/>
                          <a:ea typeface="华文仿宋" panose="02010600040101010101" pitchFamily="2" charset="-122"/>
                          <a:cs typeface="Times New Roman" panose="02020503050405090304" charset="0"/>
                        </a:rPr>
                        <a:t>方程独立性检验</a:t>
                      </a:r>
                      <a:r>
                        <a:rPr lang="en-US" sz="1800" b="1" kern="0">
                          <a:effectLst/>
                          <a:latin typeface="华文仿宋" panose="02010600040101010101" pitchFamily="2" charset="-122"/>
                          <a:ea typeface="华文仿宋" panose="02010600040101010101" pitchFamily="2" charset="-122"/>
                          <a:cs typeface="Times New Roman" panose="02020503050405090304" charset="0"/>
                        </a:rPr>
                        <a:t>[p</a:t>
                      </a:r>
                      <a:r>
                        <a:rPr lang="zh-CN" sz="1800" b="1" kern="0">
                          <a:effectLst/>
                          <a:latin typeface="华文仿宋" panose="02010600040101010101" pitchFamily="2" charset="-122"/>
                          <a:ea typeface="华文仿宋" panose="02010600040101010101" pitchFamily="2" charset="-122"/>
                          <a:cs typeface="Times New Roman" panose="02020503050405090304" charset="0"/>
                        </a:rPr>
                        <a:t>值</a:t>
                      </a:r>
                      <a:r>
                        <a:rPr lang="en-US" sz="1800" b="1" kern="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8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18.78</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[0.000]</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16.88</a:t>
                      </a:r>
                      <a:r>
                        <a:rPr lang="en-US" sz="18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p>
                      <a:pPr algn="ctr"/>
                      <a:r>
                        <a:rPr lang="en-US" sz="1800" b="1" kern="0" dirty="0">
                          <a:effectLst/>
                          <a:latin typeface="华文仿宋" panose="02010600040101010101" pitchFamily="2" charset="-122"/>
                          <a:ea typeface="华文仿宋" panose="02010600040101010101" pitchFamily="2" charset="-122"/>
                          <a:cs typeface="Times New Roman" panose="02020503050405090304" charset="0"/>
                        </a:rPr>
                        <a:t>[0.000]</a:t>
                      </a:r>
                      <a:endParaRPr lang="zh-CN" sz="18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bl>
          </a:graphicData>
        </a:graphic>
      </p:graphicFrame>
      <p:graphicFrame>
        <p:nvGraphicFramePr>
          <p:cNvPr id="70" name="对象 69"/>
          <p:cNvGraphicFramePr>
            <a:graphicFrameLocks noChangeAspect="1"/>
          </p:cNvGraphicFramePr>
          <p:nvPr/>
        </p:nvGraphicFramePr>
        <p:xfrm>
          <a:off x="4879311" y="5177154"/>
          <a:ext cx="174784" cy="315463"/>
        </p:xfrm>
        <a:graphic>
          <a:graphicData uri="http://schemas.openxmlformats.org/presentationml/2006/ole">
            <mc:AlternateContent xmlns:mc="http://schemas.openxmlformats.org/markup-compatibility/2006">
              <mc:Choice xmlns:v="urn:schemas-microsoft-com:vml" Requires="v">
                <p:oleObj spid="_x0000_s3" name="AxMath" r:id="rId2" imgW="124460" imgH="227330" progId="Equation.AxMath">
                  <p:embed/>
                </p:oleObj>
              </mc:Choice>
              <mc:Fallback>
                <p:oleObj name="AxMath" r:id="rId2" imgW="124460" imgH="227330" progId="Equation.AxMath">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311" y="5177154"/>
                        <a:ext cx="174784" cy="315463"/>
                      </a:xfrm>
                      <a:prstGeom prst="rect">
                        <a:avLst/>
                      </a:prstGeom>
                      <a:noFill/>
                    </p:spPr>
                  </p:pic>
                </p:oleObj>
              </mc:Fallback>
            </mc:AlternateContent>
          </a:graphicData>
        </a:graphic>
      </p:graphicFrame>
      <p:sp>
        <p:nvSpPr>
          <p:cNvPr id="71" name="矩形: 圆角 70"/>
          <p:cNvSpPr/>
          <p:nvPr/>
        </p:nvSpPr>
        <p:spPr>
          <a:xfrm>
            <a:off x="525710" y="3993652"/>
            <a:ext cx="1962211" cy="770964"/>
          </a:xfrm>
          <a:prstGeom prst="roundRect">
            <a:avLst/>
          </a:prstGeom>
          <a:solidFill>
            <a:schemeClr val="accent3"/>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solidFill>
                  <a:schemeClr val="bg1"/>
                </a:solidFill>
              </a:rPr>
              <a:t>样本自选择导致内生性问题</a:t>
            </a:r>
            <a:endParaRPr lang="zh-CN" altLang="en-US" b="1" dirty="0">
              <a:solidFill>
                <a:schemeClr val="bg1"/>
              </a:solidFill>
            </a:endParaRPr>
          </a:p>
        </p:txBody>
      </p:sp>
      <p:sp>
        <p:nvSpPr>
          <p:cNvPr id="72" name="矩形: 圆角 71"/>
          <p:cNvSpPr/>
          <p:nvPr/>
        </p:nvSpPr>
        <p:spPr>
          <a:xfrm>
            <a:off x="114921" y="2828062"/>
            <a:ext cx="2822607"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400" b="1" dirty="0">
              <a:solidFill>
                <a:srgbClr val="333333"/>
              </a:solidFill>
            </a:endParaRPr>
          </a:p>
        </p:txBody>
      </p:sp>
      <p:sp>
        <p:nvSpPr>
          <p:cNvPr id="74" name="文本框 73"/>
          <p:cNvSpPr txBox="1"/>
          <p:nvPr/>
        </p:nvSpPr>
        <p:spPr>
          <a:xfrm>
            <a:off x="65128" y="2873681"/>
            <a:ext cx="3085013" cy="338554"/>
          </a:xfrm>
          <a:prstGeom prst="rect">
            <a:avLst/>
          </a:prstGeom>
          <a:noFill/>
        </p:spPr>
        <p:txBody>
          <a:bodyPr wrap="square">
            <a:spAutoFit/>
          </a:bodyPr>
          <a:lstStyle/>
          <a:p>
            <a:pPr algn="ctr"/>
            <a:r>
              <a:rPr lang="zh-CN" altLang="en-US" sz="1600" dirty="0"/>
              <a:t>）</a:t>
            </a:r>
            <a:endParaRPr lang="zh-CN" altLang="en-US" sz="1600" dirty="0"/>
          </a:p>
        </p:txBody>
      </p:sp>
      <p:sp>
        <p:nvSpPr>
          <p:cNvPr id="75" name="矩形: 圆角 74"/>
          <p:cNvSpPr/>
          <p:nvPr/>
        </p:nvSpPr>
        <p:spPr>
          <a:xfrm>
            <a:off x="647115" y="1662472"/>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dirty="0">
              <a:solidFill>
                <a:srgbClr val="333333"/>
              </a:solidFill>
            </a:endParaRPr>
          </a:p>
        </p:txBody>
      </p:sp>
      <p:sp>
        <p:nvSpPr>
          <p:cNvPr id="76" name="箭头: 下 75"/>
          <p:cNvSpPr/>
          <p:nvPr/>
        </p:nvSpPr>
        <p:spPr>
          <a:xfrm>
            <a:off x="1416982" y="3608654"/>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箭头: 下 76"/>
          <p:cNvSpPr/>
          <p:nvPr/>
        </p:nvSpPr>
        <p:spPr>
          <a:xfrm rot="10800000">
            <a:off x="1392556" y="2433436"/>
            <a:ext cx="228522" cy="388548"/>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p:cNvSpPr/>
          <p:nvPr/>
        </p:nvSpPr>
        <p:spPr>
          <a:xfrm>
            <a:off x="671085" y="5298141"/>
            <a:ext cx="1720316" cy="770964"/>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endParaRPr lang="zh-CN" altLang="en-US" sz="1400" b="1" dirty="0">
              <a:solidFill>
                <a:srgbClr val="333333"/>
              </a:solidFill>
            </a:endParaRPr>
          </a:p>
        </p:txBody>
      </p:sp>
      <p:sp>
        <p:nvSpPr>
          <p:cNvPr id="81" name="矩形 80"/>
          <p:cNvSpPr/>
          <p:nvPr/>
        </p:nvSpPr>
        <p:spPr>
          <a:xfrm>
            <a:off x="65128" y="1559859"/>
            <a:ext cx="2922193" cy="4679576"/>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83" name="箭头: 下 82"/>
          <p:cNvSpPr/>
          <p:nvPr/>
        </p:nvSpPr>
        <p:spPr>
          <a:xfrm>
            <a:off x="1392555" y="4788370"/>
            <a:ext cx="244818" cy="462109"/>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箭头: 右 85"/>
          <p:cNvSpPr/>
          <p:nvPr/>
        </p:nvSpPr>
        <p:spPr>
          <a:xfrm>
            <a:off x="2800134" y="3796088"/>
            <a:ext cx="394447" cy="1972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7" name="矩形: 圆角 86"/>
          <p:cNvSpPr/>
          <p:nvPr/>
        </p:nvSpPr>
        <p:spPr>
          <a:xfrm>
            <a:off x="4760259" y="5007432"/>
            <a:ext cx="6971552" cy="569822"/>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8" name="矩形: 圆角 87"/>
          <p:cNvSpPr/>
          <p:nvPr/>
        </p:nvSpPr>
        <p:spPr>
          <a:xfrm>
            <a:off x="9556219" y="5601843"/>
            <a:ext cx="2175591" cy="541692"/>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89" name="矩形: 圆角 88"/>
          <p:cNvSpPr/>
          <p:nvPr/>
        </p:nvSpPr>
        <p:spPr>
          <a:xfrm>
            <a:off x="6964737" y="2544913"/>
            <a:ext cx="2047779" cy="579550"/>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90" name="矩形: 圆角 89"/>
          <p:cNvSpPr/>
          <p:nvPr/>
        </p:nvSpPr>
        <p:spPr>
          <a:xfrm>
            <a:off x="9520208" y="2549171"/>
            <a:ext cx="2211603" cy="579550"/>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b="1" dirty="0">
              <a:solidFill>
                <a:srgbClr val="333333"/>
              </a:solidFill>
            </a:endParaRPr>
          </a:p>
        </p:txBody>
      </p:sp>
      <p:sp>
        <p:nvSpPr>
          <p:cNvPr id="91" name="矩形: 圆角 90"/>
          <p:cNvSpPr/>
          <p:nvPr/>
        </p:nvSpPr>
        <p:spPr>
          <a:xfrm>
            <a:off x="8863663" y="6443602"/>
            <a:ext cx="2975166" cy="377294"/>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400" b="1" dirty="0">
                <a:solidFill>
                  <a:srgbClr val="333333"/>
                </a:solidFill>
              </a:rPr>
              <a:t>基准回归确实存在样本自选择问题</a:t>
            </a:r>
            <a:endParaRPr lang="zh-CN" altLang="en-US" sz="1400" b="1" dirty="0">
              <a:solidFill>
                <a:srgbClr val="333333"/>
              </a:solidFill>
            </a:endParaRPr>
          </a:p>
        </p:txBody>
      </p:sp>
      <p:cxnSp>
        <p:nvCxnSpPr>
          <p:cNvPr id="93" name="直接箭头连接符 92"/>
          <p:cNvCxnSpPr/>
          <p:nvPr/>
        </p:nvCxnSpPr>
        <p:spPr>
          <a:xfrm>
            <a:off x="10539173" y="6163145"/>
            <a:ext cx="0" cy="280457"/>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6" name="矩形: 圆角 95"/>
          <p:cNvSpPr/>
          <p:nvPr/>
        </p:nvSpPr>
        <p:spPr>
          <a:xfrm>
            <a:off x="7890603" y="1374524"/>
            <a:ext cx="2635623" cy="545847"/>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1400" b="1" dirty="0">
                <a:solidFill>
                  <a:srgbClr val="333333"/>
                </a:solidFill>
              </a:rPr>
              <a:t>两种方法估计的交互项系数仍在</a:t>
            </a:r>
            <a:r>
              <a:rPr lang="en-US" altLang="zh-CN" sz="1400" b="1" dirty="0">
                <a:solidFill>
                  <a:srgbClr val="333333"/>
                </a:solidFill>
              </a:rPr>
              <a:t>1%</a:t>
            </a:r>
            <a:r>
              <a:rPr lang="zh-CN" altLang="en-US" sz="1400" b="1" dirty="0">
                <a:solidFill>
                  <a:srgbClr val="333333"/>
                </a:solidFill>
              </a:rPr>
              <a:t>水平上显著</a:t>
            </a:r>
            <a:endParaRPr lang="zh-CN" altLang="en-US" sz="1400" b="1" dirty="0">
              <a:solidFill>
                <a:srgbClr val="333333"/>
              </a:solidFill>
            </a:endParaRPr>
          </a:p>
        </p:txBody>
      </p:sp>
      <p:cxnSp>
        <p:nvCxnSpPr>
          <p:cNvPr id="97" name="直接箭头连接符 96"/>
          <p:cNvCxnSpPr/>
          <p:nvPr/>
        </p:nvCxnSpPr>
        <p:spPr>
          <a:xfrm flipV="1">
            <a:off x="8373036" y="1935578"/>
            <a:ext cx="0" cy="62880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0" name="直接箭头连接符 99"/>
          <p:cNvCxnSpPr/>
          <p:nvPr/>
        </p:nvCxnSpPr>
        <p:spPr>
          <a:xfrm flipV="1">
            <a:off x="10215450" y="1939837"/>
            <a:ext cx="0" cy="62454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直接连接符 102"/>
          <p:cNvCxnSpPr/>
          <p:nvPr/>
        </p:nvCxnSpPr>
        <p:spPr>
          <a:xfrm>
            <a:off x="4760259" y="1493343"/>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4"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5"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6" name="直接连接符 5"/>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7" name="矩形 6"/>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 name="直接连接符 8"/>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0" name="文本框 9"/>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1" name="图片 10" descr="CUFE_word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55" y="-49530"/>
            <a:ext cx="2635250" cy="8439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pic>
        <p:nvPicPr>
          <p:cNvPr id="69" name="图片 68"/>
          <p:cNvPicPr>
            <a:picLocks noChangeAspect="1"/>
          </p:cNvPicPr>
          <p:nvPr/>
        </p:nvPicPr>
        <p:blipFill>
          <a:blip r:embed="rId2"/>
          <a:stretch>
            <a:fillRect/>
          </a:stretch>
        </p:blipFill>
        <p:spPr>
          <a:xfrm>
            <a:off x="135873" y="1372052"/>
            <a:ext cx="3022372" cy="2179934"/>
          </a:xfrm>
          <a:prstGeom prst="rect">
            <a:avLst/>
          </a:prstGeom>
        </p:spPr>
      </p:pic>
      <p:pic>
        <p:nvPicPr>
          <p:cNvPr id="71" name="图片 70"/>
          <p:cNvPicPr>
            <a:picLocks noChangeAspect="1"/>
          </p:cNvPicPr>
          <p:nvPr/>
        </p:nvPicPr>
        <p:blipFill>
          <a:blip r:embed="rId3"/>
          <a:stretch>
            <a:fillRect/>
          </a:stretch>
        </p:blipFill>
        <p:spPr>
          <a:xfrm>
            <a:off x="3309994" y="1372052"/>
            <a:ext cx="3092264" cy="2268553"/>
          </a:xfrm>
          <a:prstGeom prst="rect">
            <a:avLst/>
          </a:prstGeom>
        </p:spPr>
      </p:pic>
      <p:pic>
        <p:nvPicPr>
          <p:cNvPr id="73" name="图片 72"/>
          <p:cNvPicPr>
            <a:picLocks noChangeAspect="1"/>
          </p:cNvPicPr>
          <p:nvPr/>
        </p:nvPicPr>
        <p:blipFill>
          <a:blip r:embed="rId4"/>
          <a:stretch>
            <a:fillRect/>
          </a:stretch>
        </p:blipFill>
        <p:spPr>
          <a:xfrm>
            <a:off x="264855" y="4107047"/>
            <a:ext cx="2962474" cy="2179934"/>
          </a:xfrm>
          <a:prstGeom prst="rect">
            <a:avLst/>
          </a:prstGeom>
        </p:spPr>
      </p:pic>
      <p:pic>
        <p:nvPicPr>
          <p:cNvPr id="75" name="图片 74"/>
          <p:cNvPicPr>
            <a:picLocks noChangeAspect="1"/>
          </p:cNvPicPr>
          <p:nvPr/>
        </p:nvPicPr>
        <p:blipFill>
          <a:blip r:embed="rId5"/>
          <a:stretch>
            <a:fillRect/>
          </a:stretch>
        </p:blipFill>
        <p:spPr>
          <a:xfrm>
            <a:off x="3382951" y="4107047"/>
            <a:ext cx="3092264" cy="2208760"/>
          </a:xfrm>
          <a:prstGeom prst="rect">
            <a:avLst/>
          </a:prstGeom>
        </p:spPr>
      </p:pic>
      <p:cxnSp>
        <p:nvCxnSpPr>
          <p:cNvPr id="76" name="直接连接符 75"/>
          <p:cNvCxnSpPr/>
          <p:nvPr/>
        </p:nvCxnSpPr>
        <p:spPr>
          <a:xfrm>
            <a:off x="6553200" y="1433745"/>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79" name="表格 78"/>
          <p:cNvGraphicFramePr>
            <a:graphicFrameLocks noGrp="1"/>
          </p:cNvGraphicFramePr>
          <p:nvPr/>
        </p:nvGraphicFramePr>
        <p:xfrm>
          <a:off x="6837082" y="1623962"/>
          <a:ext cx="4617157" cy="4598255"/>
        </p:xfrm>
        <a:graphic>
          <a:graphicData uri="http://schemas.openxmlformats.org/drawingml/2006/table">
            <a:tbl>
              <a:tblPr/>
              <a:tblGrid>
                <a:gridCol w="931837"/>
                <a:gridCol w="921330"/>
                <a:gridCol w="921330"/>
                <a:gridCol w="921330"/>
                <a:gridCol w="921330"/>
              </a:tblGrid>
              <a:tr h="290499">
                <a:tc rowSpan="2">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近邻匹配（</a:t>
                      </a:r>
                      <a:r>
                        <a:rPr lang="en-US" sz="1600" b="1" kern="0">
                          <a:effectLst/>
                          <a:latin typeface="华文仿宋" panose="02010600040101010101" pitchFamily="2" charset="-122"/>
                          <a:ea typeface="华文仿宋" panose="02010600040101010101" pitchFamily="2" charset="-122"/>
                          <a:cs typeface="Times New Roman" panose="02020503050405090304" charset="0"/>
                        </a:rPr>
                        <a:t>1:4</a:t>
                      </a:r>
                      <a:r>
                        <a:rPr lang="zh-CN" sz="1600" b="1" kern="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核匹配</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r>
              <a:tr h="236912">
                <a:tc vMerge="1">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a:t>
                      </a:r>
                      <a:r>
                        <a:rPr lang="en-US" sz="1600" b="1" kern="0">
                          <a:effectLst/>
                          <a:latin typeface="华文仿宋" panose="02010600040101010101" pitchFamily="2" charset="-122"/>
                          <a:ea typeface="华文仿宋" panose="02010600040101010101" pitchFamily="2" charset="-122"/>
                          <a:cs typeface="Times New Roman" panose="02020503050405090304" charset="0"/>
                        </a:rPr>
                        <a:t>1</a:t>
                      </a:r>
                      <a:r>
                        <a:rPr lang="zh-CN" sz="1600" b="1" kern="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a:t>
                      </a:r>
                      <a:r>
                        <a:rPr lang="en-US" sz="1600" b="1" kern="0">
                          <a:effectLst/>
                          <a:latin typeface="华文仿宋" panose="02010600040101010101" pitchFamily="2" charset="-122"/>
                          <a:ea typeface="华文仿宋" panose="02010600040101010101" pitchFamily="2" charset="-122"/>
                          <a:cs typeface="Times New Roman" panose="02020503050405090304" charset="0"/>
                        </a:rPr>
                        <a:t>2</a:t>
                      </a:r>
                      <a:r>
                        <a:rPr lang="zh-CN" sz="1600" b="1" kern="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a:t>
                      </a:r>
                      <a:r>
                        <a:rPr lang="en-US" sz="1600" b="1" kern="0">
                          <a:effectLst/>
                          <a:latin typeface="华文仿宋" panose="02010600040101010101" pitchFamily="2" charset="-122"/>
                          <a:ea typeface="华文仿宋" panose="02010600040101010101" pitchFamily="2" charset="-122"/>
                          <a:cs typeface="Times New Roman" panose="02020503050405090304" charset="0"/>
                        </a:rPr>
                        <a:t>3</a:t>
                      </a:r>
                      <a:r>
                        <a:rPr lang="zh-CN" sz="1600" b="1" kern="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a:t>
                      </a:r>
                      <a:r>
                        <a:rPr lang="en-US" sz="1600" b="1" kern="0" dirty="0">
                          <a:effectLst/>
                          <a:latin typeface="华文仿宋" panose="02010600040101010101" pitchFamily="2" charset="-122"/>
                          <a:ea typeface="华文仿宋" panose="02010600040101010101" pitchFamily="2" charset="-122"/>
                          <a:cs typeface="Times New Roman" panose="02020503050405090304" charset="0"/>
                        </a:rPr>
                        <a:t>4</a:t>
                      </a:r>
                      <a:r>
                        <a:rPr lang="zh-CN" sz="16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823">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0.032</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338445">
                <a:tc vMerge="1">
                  <a:tcPr>
                    <a:lnT w="12700" cap="flat" cmpd="sng" algn="ctr">
                      <a:noFill/>
                      <a:prstDash val="solid"/>
                      <a:round/>
                      <a:headEnd type="none" w="med" len="med"/>
                      <a:tailEnd type="none" w="med" len="med"/>
                    </a:lnT>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73823">
                <a:tc rowSpan="2">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36912">
                <a:tc vMerge="1">
                  <a:tcPr>
                    <a:lnT w="12700" cap="flat" cmpd="sng" algn="ctr">
                      <a:noFill/>
                      <a:prstDash val="solid"/>
                      <a:round/>
                      <a:headEnd type="none" w="med" len="med"/>
                      <a:tailEnd type="none" w="med" len="med"/>
                    </a:lnT>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73823">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36912">
                <a:tc vMerge="1">
                  <a:tcPr>
                    <a:lnT w="12700" cap="flat" cmpd="sng" algn="ctr">
                      <a:noFill/>
                      <a:prstDash val="solid"/>
                      <a:round/>
                      <a:headEnd type="none" w="med" len="med"/>
                      <a:tailEnd type="none" w="med" len="med"/>
                    </a:lnT>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0613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0613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40613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98960">
                <a:tc>
                  <a:txBody>
                    <a:bodyPr/>
                    <a:lstStyle/>
                    <a:p>
                      <a:pPr algn="ct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N</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98960">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adj. </a:t>
                      </a: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R</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80" name="矩形: 圆角 79"/>
          <p:cNvSpPr/>
          <p:nvPr/>
        </p:nvSpPr>
        <p:spPr>
          <a:xfrm>
            <a:off x="7919119" y="2241449"/>
            <a:ext cx="3409368" cy="77096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1" name="矩形: 圆角 80"/>
          <p:cNvSpPr/>
          <p:nvPr/>
        </p:nvSpPr>
        <p:spPr>
          <a:xfrm>
            <a:off x="1955123" y="1508191"/>
            <a:ext cx="529413" cy="1720512"/>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2" name="矩形: 圆角 81"/>
          <p:cNvSpPr/>
          <p:nvPr/>
        </p:nvSpPr>
        <p:spPr>
          <a:xfrm>
            <a:off x="2000490" y="4200591"/>
            <a:ext cx="529413" cy="1720512"/>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3" name="文本框 82"/>
          <p:cNvSpPr txBox="1"/>
          <p:nvPr/>
        </p:nvSpPr>
        <p:spPr>
          <a:xfrm>
            <a:off x="768544" y="3694513"/>
            <a:ext cx="5327453" cy="338554"/>
          </a:xfrm>
          <a:prstGeom prst="rect">
            <a:avLst/>
          </a:prstGeom>
          <a:noFill/>
        </p:spPr>
        <p:txBody>
          <a:bodyPr wrap="square" rtlCol="0">
            <a:spAutoFit/>
          </a:bodyPr>
          <a:lstStyle/>
          <a:p>
            <a:pPr algn="ctr"/>
            <a:r>
              <a:rPr lang="en-US" altLang="zh-CN" sz="1600" b="1"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1:4</a:t>
            </a:r>
            <a:r>
              <a:rPr lang="zh-CN" altLang="en-US" sz="1600" b="1"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 近邻匹配：</a:t>
            </a:r>
            <a:r>
              <a:rPr lang="zh-CN" altLang="en-US" sz="1600"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符合平衡假定检验和匹配假定检验</a:t>
            </a:r>
            <a:endParaRPr lang="zh-CN" altLang="en-US" sz="1600"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4" name="文本框 83"/>
          <p:cNvSpPr txBox="1"/>
          <p:nvPr/>
        </p:nvSpPr>
        <p:spPr>
          <a:xfrm>
            <a:off x="821798" y="6436806"/>
            <a:ext cx="5142719" cy="338554"/>
          </a:xfrm>
          <a:prstGeom prst="rect">
            <a:avLst/>
          </a:prstGeom>
          <a:noFill/>
        </p:spPr>
        <p:txBody>
          <a:bodyPr wrap="square" rtlCol="0">
            <a:spAutoFit/>
          </a:bodyPr>
          <a:lstStyle/>
          <a:p>
            <a:pPr algn="ctr"/>
            <a:r>
              <a:rPr lang="zh-CN" altLang="en-US" sz="1600" b="1"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核匹配</a:t>
            </a:r>
            <a:r>
              <a:rPr lang="zh-CN" altLang="en-US" sz="1600"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rPr>
              <a:t>：符合平衡假定检验和匹配假定检验</a:t>
            </a:r>
            <a:endParaRPr lang="zh-CN" altLang="en-US" sz="1600" dirty="0">
              <a:solidFill>
                <a:schemeClr val="accent3"/>
              </a:solidFill>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7" name="连接符: 肘形 86"/>
          <p:cNvCxnSpPr>
            <a:stCxn id="80" idx="3"/>
            <a:endCxn id="89" idx="0"/>
          </p:cNvCxnSpPr>
          <p:nvPr/>
        </p:nvCxnSpPr>
        <p:spPr>
          <a:xfrm>
            <a:off x="11328487" y="2626931"/>
            <a:ext cx="413179" cy="426882"/>
          </a:xfrm>
          <a:prstGeom prst="bentConnector2">
            <a:avLst/>
          </a:prstGeom>
          <a:ln>
            <a:solidFill>
              <a:schemeClr val="accent3"/>
            </a:solidFill>
            <a:tailEnd type="triangle"/>
          </a:ln>
        </p:spPr>
        <p:style>
          <a:lnRef idx="3">
            <a:schemeClr val="accent1"/>
          </a:lnRef>
          <a:fillRef idx="0">
            <a:schemeClr val="accent1"/>
          </a:fillRef>
          <a:effectRef idx="2">
            <a:schemeClr val="accent1"/>
          </a:effectRef>
          <a:fontRef idx="minor">
            <a:schemeClr val="tx1"/>
          </a:fontRef>
        </p:style>
      </p:cxnSp>
      <p:sp>
        <p:nvSpPr>
          <p:cNvPr id="89" name="矩形: 圆角 88"/>
          <p:cNvSpPr/>
          <p:nvPr/>
        </p:nvSpPr>
        <p:spPr>
          <a:xfrm>
            <a:off x="11359380" y="3053813"/>
            <a:ext cx="764571" cy="200850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just"/>
            <a:r>
              <a:rPr lang="zh-CN" altLang="en-US" sz="1200" b="1" dirty="0"/>
              <a:t>两种方法匹配后的回归结果，交互项系数均在</a:t>
            </a:r>
            <a:r>
              <a:rPr lang="en-US" altLang="zh-CN" sz="1200" b="1" dirty="0"/>
              <a:t>5%</a:t>
            </a:r>
            <a:r>
              <a:rPr lang="zh-CN" altLang="en-US" sz="1200" b="1" dirty="0"/>
              <a:t>水平上显著为正</a:t>
            </a:r>
            <a:endParaRPr lang="zh-CN" altLang="en-US" sz="1200" b="1"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2"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5" name="直接连接符 4"/>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 name="直接连接符 7"/>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0" name="图片 9" descr="CUFE_wordmark"/>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55" y="-49530"/>
            <a:ext cx="2635250" cy="8439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恰"/>
          <p:cNvPicPr>
            <a:picLocks noChangeAspect="1"/>
          </p:cNvPicPr>
          <p:nvPr/>
        </p:nvPicPr>
        <p:blipFill>
          <a:blip r:embed="rId1">
            <a:alphaModFix amt="5000"/>
          </a:blip>
          <a:stretch>
            <a:fillRect/>
          </a:stretch>
        </p:blipFill>
        <p:spPr>
          <a:xfrm>
            <a:off x="0" y="19050"/>
            <a:ext cx="12228195" cy="6838950"/>
          </a:xfrm>
          <a:prstGeom prst="rect">
            <a:avLst/>
          </a:prstGeom>
        </p:spPr>
      </p:pic>
      <p:pic>
        <p:nvPicPr>
          <p:cNvPr id="70" name="图片 69"/>
          <p:cNvPicPr>
            <a:picLocks noChangeAspect="1"/>
          </p:cNvPicPr>
          <p:nvPr/>
        </p:nvPicPr>
        <p:blipFill>
          <a:blip r:embed="rId2"/>
          <a:stretch>
            <a:fillRect/>
          </a:stretch>
        </p:blipFill>
        <p:spPr>
          <a:xfrm>
            <a:off x="402175" y="3069784"/>
            <a:ext cx="5157045" cy="3508072"/>
          </a:xfrm>
          <a:prstGeom prst="rect">
            <a:avLst/>
          </a:prstGeom>
        </p:spPr>
      </p:pic>
      <p:graphicFrame>
        <p:nvGraphicFramePr>
          <p:cNvPr id="71" name="表格 70"/>
          <p:cNvGraphicFramePr>
            <a:graphicFrameLocks noGrp="1"/>
          </p:cNvGraphicFramePr>
          <p:nvPr/>
        </p:nvGraphicFramePr>
        <p:xfrm>
          <a:off x="5756283" y="1623962"/>
          <a:ext cx="5037061" cy="4807717"/>
        </p:xfrm>
        <a:graphic>
          <a:graphicData uri="http://schemas.openxmlformats.org/drawingml/2006/table">
            <a:tbl>
              <a:tblPr/>
              <a:tblGrid>
                <a:gridCol w="1451341"/>
                <a:gridCol w="848658"/>
                <a:gridCol w="740038"/>
                <a:gridCol w="998512"/>
                <a:gridCol w="998512"/>
              </a:tblGrid>
              <a:tr h="433365">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(4)</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9298">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0.575</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0.574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0.627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0.634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429298">
                <a:tc vMerge="1">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(0.040)</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(0.039)</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(0.168)</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(0.170)</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17089">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0.033</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0.029</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29298">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60120">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0.014</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0.011</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60120">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60120">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70293">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60120">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29298">
                <a:tc>
                  <a:txBody>
                    <a:bodyPr/>
                    <a:lstStyle/>
                    <a:p>
                      <a:pPr algn="ctr"/>
                      <a:r>
                        <a:rPr lang="en-US" sz="1600" b="1" i="1" kern="0">
                          <a:effectLst/>
                          <a:latin typeface="华文仿宋" panose="02010600040101010101" pitchFamily="2" charset="-122"/>
                          <a:ea typeface="华文仿宋" panose="02010600040101010101" pitchFamily="2" charset="-122"/>
                          <a:cs typeface="Times New Roman" panose="02020503050405090304" charset="0"/>
                        </a:rPr>
                        <a:t>N</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429298">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adj. </a:t>
                      </a: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R</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2" name="矩形: 圆角 71"/>
          <p:cNvSpPr/>
          <p:nvPr/>
        </p:nvSpPr>
        <p:spPr>
          <a:xfrm>
            <a:off x="7929113" y="3743067"/>
            <a:ext cx="2703028" cy="77096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3" name="矩形: 圆角 72"/>
          <p:cNvSpPr/>
          <p:nvPr/>
        </p:nvSpPr>
        <p:spPr>
          <a:xfrm>
            <a:off x="155389" y="1389140"/>
            <a:ext cx="5241364" cy="1680644"/>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90204" pitchFamily="34" charset="0"/>
              <a:buChar char="•"/>
            </a:pPr>
            <a:r>
              <a:rPr lang="zh-CN" altLang="en-US" sz="1400" b="1" dirty="0">
                <a:solidFill>
                  <a:schemeClr val="tx1"/>
                </a:solidFill>
                <a:latin typeface="Arial" panose="020B0604020202090204" pitchFamily="34" charset="0"/>
                <a:ea typeface="微软雅黑" panose="020B0503020204020204" pitchFamily="34" charset="-122"/>
                <a:cs typeface="+mn-ea"/>
                <a:sym typeface="Arial" panose="020B0604020202090204" pitchFamily="34" charset="0"/>
              </a:rPr>
              <a:t>步骤说明</a:t>
            </a:r>
            <a:endParaRPr lang="zh-CN" altLang="en-US" sz="1400" b="1" dirty="0">
              <a:solidFill>
                <a:schemeClr val="tx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文本框 75"/>
          <p:cNvSpPr txBox="1"/>
          <p:nvPr/>
        </p:nvSpPr>
        <p:spPr>
          <a:xfrm>
            <a:off x="4518212" y="5821082"/>
            <a:ext cx="878541" cy="523220"/>
          </a:xfrm>
          <a:prstGeom prst="rect">
            <a:avLst/>
          </a:prstGeom>
          <a:noFill/>
        </p:spPr>
        <p:txBody>
          <a:bodyPr wrap="square" rtlCol="0">
            <a:spAutoFit/>
          </a:bodyPr>
          <a:lstStyle/>
          <a:p>
            <a:pPr algn="ctr"/>
            <a:r>
              <a:rPr lang="en-US" altLang="zh-CN" sz="1400" dirty="0">
                <a:latin typeface="Arial" panose="020B0604020202090204" pitchFamily="34" charset="0"/>
                <a:ea typeface="微软雅黑" panose="020B0503020204020204" pitchFamily="34" charset="-122"/>
                <a:cs typeface="+mn-ea"/>
                <a:sym typeface="Arial" panose="020B0604020202090204" pitchFamily="34" charset="0"/>
              </a:rPr>
              <a:t>R</a:t>
            </a:r>
            <a:r>
              <a:rPr lang="zh-CN" altLang="en-US" sz="1400" dirty="0">
                <a:latin typeface="Arial" panose="020B0604020202090204" pitchFamily="34" charset="0"/>
                <a:ea typeface="微软雅黑" panose="020B0503020204020204" pitchFamily="34" charset="-122"/>
                <a:cs typeface="+mn-ea"/>
                <a:sym typeface="Arial" panose="020B0604020202090204" pitchFamily="34" charset="0"/>
              </a:rPr>
              <a:t>语言编程绘制</a:t>
            </a:r>
            <a:endParaRPr lang="zh-CN" altLang="en-US" sz="14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矩形: 圆角 76"/>
          <p:cNvSpPr/>
          <p:nvPr/>
        </p:nvSpPr>
        <p:spPr>
          <a:xfrm>
            <a:off x="4518212" y="5821082"/>
            <a:ext cx="818776" cy="52322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3" name="矩形: 圆角 82"/>
          <p:cNvSpPr/>
          <p:nvPr/>
        </p:nvSpPr>
        <p:spPr>
          <a:xfrm>
            <a:off x="11104282" y="1397716"/>
            <a:ext cx="1014116" cy="1871414"/>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p>
        </p:txBody>
      </p:sp>
      <p:cxnSp>
        <p:nvCxnSpPr>
          <p:cNvPr id="84" name="连接符: 肘形 83"/>
          <p:cNvCxnSpPr>
            <a:stCxn id="72" idx="3"/>
            <a:endCxn id="83" idx="1"/>
          </p:cNvCxnSpPr>
          <p:nvPr/>
        </p:nvCxnSpPr>
        <p:spPr>
          <a:xfrm flipV="1">
            <a:off x="10632141" y="2333423"/>
            <a:ext cx="472141" cy="1795126"/>
          </a:xfrm>
          <a:prstGeom prst="bentConnector3">
            <a:avLst>
              <a:gd name="adj1" fmla="val 50000"/>
            </a:avLst>
          </a:prstGeom>
          <a:ln>
            <a:solidFill>
              <a:schemeClr val="accent3"/>
            </a:solidFill>
            <a:tailEnd type="triangle"/>
          </a:ln>
        </p:spPr>
        <p:style>
          <a:lnRef idx="3">
            <a:schemeClr val="accent1"/>
          </a:lnRef>
          <a:fillRef idx="0">
            <a:schemeClr val="accent1"/>
          </a:fillRef>
          <a:effectRef idx="2">
            <a:schemeClr val="accent1"/>
          </a:effectRef>
          <a:fontRef idx="minor">
            <a:schemeClr val="tx1"/>
          </a:fontRef>
        </p:style>
      </p:cxnSp>
      <p:cxnSp>
        <p:nvCxnSpPr>
          <p:cNvPr id="88" name="直接箭头连接符 87"/>
          <p:cNvCxnSpPr>
            <a:stCxn id="83" idx="2"/>
          </p:cNvCxnSpPr>
          <p:nvPr/>
        </p:nvCxnSpPr>
        <p:spPr>
          <a:xfrm>
            <a:off x="11611340" y="3269130"/>
            <a:ext cx="0" cy="555811"/>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圆角 88"/>
          <p:cNvSpPr/>
          <p:nvPr/>
        </p:nvSpPr>
        <p:spPr>
          <a:xfrm>
            <a:off x="11104282" y="3829422"/>
            <a:ext cx="1014116" cy="205644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p>
        </p:txBody>
      </p:sp>
      <p:cxnSp>
        <p:nvCxnSpPr>
          <p:cNvPr id="92" name="直接连接符 91"/>
          <p:cNvCxnSpPr/>
          <p:nvPr/>
        </p:nvCxnSpPr>
        <p:spPr>
          <a:xfrm>
            <a:off x="5598833" y="1433570"/>
            <a:ext cx="0" cy="512160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71755" y="82931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3"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5" name="直接连接符 4"/>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 name="直接连接符 7"/>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0" name="图片 9" descr="CUFE_wordmark"/>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55" y="-49530"/>
            <a:ext cx="2635250" cy="8439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恰"/>
          <p:cNvPicPr>
            <a:picLocks noChangeAspect="1"/>
          </p:cNvPicPr>
          <p:nvPr/>
        </p:nvPicPr>
        <p:blipFill>
          <a:blip r:embed="rId1">
            <a:alphaModFix amt="5000"/>
          </a:blip>
          <a:stretch>
            <a:fillRect/>
          </a:stretch>
        </p:blipFill>
        <p:spPr>
          <a:xfrm>
            <a:off x="-15240" y="0"/>
            <a:ext cx="12228195" cy="6838950"/>
          </a:xfrm>
          <a:prstGeom prst="rect">
            <a:avLst/>
          </a:prstGeom>
        </p:spPr>
      </p:pic>
      <p:cxnSp>
        <p:nvCxnSpPr>
          <p:cNvPr id="71" name="直接连接符 70"/>
          <p:cNvCxnSpPr/>
          <p:nvPr/>
        </p:nvCxnSpPr>
        <p:spPr>
          <a:xfrm>
            <a:off x="4833845" y="1101626"/>
            <a:ext cx="0" cy="5740387"/>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72" name="表格 71"/>
          <p:cNvGraphicFramePr>
            <a:graphicFrameLocks noGrp="1"/>
          </p:cNvGraphicFramePr>
          <p:nvPr/>
        </p:nvGraphicFramePr>
        <p:xfrm>
          <a:off x="4993017" y="1168175"/>
          <a:ext cx="6982022" cy="549835"/>
        </p:xfrm>
        <a:graphic>
          <a:graphicData uri="http://schemas.openxmlformats.org/drawingml/2006/table">
            <a:tbl>
              <a:tblPr/>
              <a:tblGrid>
                <a:gridCol w="1769601"/>
                <a:gridCol w="1792941"/>
                <a:gridCol w="1709271"/>
                <a:gridCol w="1710209"/>
              </a:tblGrid>
              <a:tr h="291148">
                <a:tc rowSpan="2">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r>
                        <a:rPr lang="en-US" altLang="zh-CN" sz="1400" b="1" kern="0" dirty="0">
                          <a:effectLst/>
                          <a:latin typeface="华文仿宋" panose="02010600040101010101" pitchFamily="2" charset="-122"/>
                          <a:ea typeface="华文仿宋" panose="02010600040101010101" pitchFamily="2" charset="-122"/>
                          <a:cs typeface="Times New Roman" panose="02020503050405090304" charset="0"/>
                        </a:rPr>
                        <a:t>1</a:t>
                      </a: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258687">
                <a:tc vMerge="1">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Probit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Logit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OLS</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3" name="表格 72"/>
          <p:cNvGraphicFramePr>
            <a:graphicFrameLocks noGrp="1"/>
          </p:cNvGraphicFramePr>
          <p:nvPr/>
        </p:nvGraphicFramePr>
        <p:xfrm>
          <a:off x="4953459" y="3098763"/>
          <a:ext cx="7113132" cy="483692"/>
        </p:xfrm>
        <a:graphic>
          <a:graphicData uri="http://schemas.openxmlformats.org/drawingml/2006/table">
            <a:tbl>
              <a:tblPr/>
              <a:tblGrid>
                <a:gridCol w="1778283"/>
                <a:gridCol w="1778283"/>
                <a:gridCol w="1778283"/>
                <a:gridCol w="1778283"/>
              </a:tblGrid>
              <a:tr h="212940">
                <a:tc rowSpan="2">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r>
                        <a:rPr lang="en-US" altLang="zh-CN" sz="1400" b="1" kern="0" dirty="0">
                          <a:effectLst/>
                          <a:latin typeface="华文仿宋" panose="02010600040101010101" pitchFamily="2" charset="-122"/>
                          <a:ea typeface="华文仿宋" panose="02010600040101010101" pitchFamily="2" charset="-122"/>
                          <a:cs typeface="Times New Roman" panose="02020503050405090304" charset="0"/>
                        </a:rPr>
                        <a:t>2</a:t>
                      </a: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270332">
                <a:tc vMerge="1">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Probit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Logit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OLS</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4" name="表格 73"/>
          <p:cNvGraphicFramePr>
            <a:graphicFrameLocks noGrp="1"/>
          </p:cNvGraphicFramePr>
          <p:nvPr/>
        </p:nvGraphicFramePr>
        <p:xfrm>
          <a:off x="4953459" y="4983174"/>
          <a:ext cx="7075168" cy="560139"/>
        </p:xfrm>
        <a:graphic>
          <a:graphicData uri="http://schemas.openxmlformats.org/drawingml/2006/table">
            <a:tbl>
              <a:tblPr/>
              <a:tblGrid>
                <a:gridCol w="1768381"/>
                <a:gridCol w="1768381"/>
                <a:gridCol w="1769203"/>
                <a:gridCol w="1769203"/>
              </a:tblGrid>
              <a:tr h="258773">
                <a:tc rowSpan="2">
                  <a:txBody>
                    <a:bodyPr/>
                    <a:lstStyle/>
                    <a:p>
                      <a:pPr algn="ctr"/>
                      <a:r>
                        <a:rPr lang="zh-CN" sz="14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r>
                        <a:rPr lang="en-US" altLang="zh-CN" sz="1400" b="1" kern="0" dirty="0">
                          <a:effectLst/>
                          <a:latin typeface="华文仿宋" panose="02010600040101010101" pitchFamily="2" charset="-122"/>
                          <a:ea typeface="华文仿宋" panose="02010600040101010101" pitchFamily="2" charset="-122"/>
                          <a:cs typeface="Times New Roman" panose="02020503050405090304" charset="0"/>
                        </a:rPr>
                        <a:t>3</a:t>
                      </a:r>
                      <a:r>
                        <a:rPr lang="zh-CN" altLang="en-US" sz="1400" b="1" kern="0" dirty="0">
                          <a:effectLst/>
                          <a:latin typeface="华文仿宋" panose="02010600040101010101" pitchFamily="2" charset="-122"/>
                          <a:ea typeface="华文仿宋" panose="02010600040101010101" pitchFamily="2" charset="-122"/>
                          <a:cs typeface="Times New Roman" panose="02020503050405090304" charset="0"/>
                        </a:rPr>
                        <a:t>）</a:t>
                      </a: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301366">
                <a:tc vMerge="1">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Probit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Ordered Logit</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b="1" kern="0" dirty="0">
                          <a:effectLst/>
                          <a:latin typeface="华文仿宋" panose="02010600040101010101" pitchFamily="2" charset="-122"/>
                          <a:ea typeface="华文仿宋" panose="02010600040101010101" pitchFamily="2" charset="-122"/>
                          <a:cs typeface="Times New Roman" panose="02020503050405090304" charset="0"/>
                        </a:rPr>
                        <a:t>OLS</a:t>
                      </a:r>
                      <a:endParaRPr lang="zh-CN" altLang="en-US"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6" name="文本框 75"/>
          <p:cNvSpPr txBox="1"/>
          <p:nvPr/>
        </p:nvSpPr>
        <p:spPr>
          <a:xfrm>
            <a:off x="3968442" y="1490217"/>
            <a:ext cx="932329" cy="2264402"/>
          </a:xfrm>
          <a:prstGeom prst="rect">
            <a:avLst/>
          </a:prstGeom>
          <a:noFill/>
        </p:spPr>
        <p:txBody>
          <a:bodyPr wrap="square" rtlCol="0">
            <a:spAutoFit/>
          </a:bodyPr>
          <a:lstStyle/>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3</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4</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5</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6</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文本框 76"/>
          <p:cNvSpPr txBox="1"/>
          <p:nvPr/>
        </p:nvSpPr>
        <p:spPr>
          <a:xfrm>
            <a:off x="1123672" y="1191012"/>
            <a:ext cx="2260251" cy="369332"/>
          </a:xfrm>
          <a:prstGeom prst="rect">
            <a:avLst/>
          </a:prstGeom>
          <a:noFill/>
        </p:spPr>
        <p:txBody>
          <a:bodyPr wrap="square" rtlCol="0">
            <a:spAutoFit/>
          </a:bodyPr>
          <a:lstStyle/>
          <a:p>
            <a:pPr algn="ctr"/>
            <a:r>
              <a:rPr lang="zh-CN" altLang="en-US" b="1" dirty="0">
                <a:latin typeface="Arial" panose="020B0604020202090204" pitchFamily="34" charset="0"/>
                <a:ea typeface="微软雅黑" panose="020B0503020204020204" pitchFamily="34" charset="-122"/>
                <a:cs typeface="+mn-ea"/>
                <a:sym typeface="Arial" panose="020B0604020202090204" pitchFamily="34" charset="0"/>
              </a:rPr>
              <a:t>多重中介效应模型</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0" name="ïṡḷîḑé"/>
          <p:cNvSpPr/>
          <p:nvPr/>
        </p:nvSpPr>
        <p:spPr bwMode="gray">
          <a:xfrm>
            <a:off x="201308" y="3784138"/>
            <a:ext cx="2231115" cy="2759489"/>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文本框 80"/>
          <p:cNvSpPr txBox="1"/>
          <p:nvPr/>
        </p:nvSpPr>
        <p:spPr>
          <a:xfrm>
            <a:off x="195784" y="3818582"/>
            <a:ext cx="2231114" cy="738664"/>
          </a:xfrm>
          <a:prstGeom prst="rect">
            <a:avLst/>
          </a:prstGeom>
          <a:noFill/>
        </p:spPr>
        <p:txBody>
          <a:bodyPr wrap="square" rtlCol="0">
            <a:spAutoFit/>
          </a:bodyPr>
          <a:lstStyle/>
          <a:p>
            <a:pPr algn="just"/>
            <a:r>
              <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Step 1</a:t>
            </a:r>
            <a:r>
              <a:rPr lang="zh-CN" altLang="en-US"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just">
              <a:buFont typeface="Arial" panose="020B0604020202090204" pitchFamily="34" charset="0"/>
              <a:buChar char="•"/>
            </a:pPr>
            <a:r>
              <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关键解释变量：</a:t>
            </a:r>
            <a:endParaRPr lang="en-US" altLang="zh-CN" sz="14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indent="-285750" algn="just">
              <a:buFont typeface="Arial" panose="020B0604020202090204" pitchFamily="34" charset="0"/>
              <a:buChar char="•"/>
            </a:pPr>
            <a:r>
              <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被解释变量：</a:t>
            </a:r>
            <a:endParaRPr lang="zh-CN" altLang="en-US" sz="1400"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2" name="ïṡḷîḑé"/>
          <p:cNvSpPr/>
          <p:nvPr/>
        </p:nvSpPr>
        <p:spPr bwMode="gray">
          <a:xfrm>
            <a:off x="2514814" y="3784137"/>
            <a:ext cx="2231115" cy="2759489"/>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3" name="箭头: 右 82"/>
          <p:cNvSpPr/>
          <p:nvPr/>
        </p:nvSpPr>
        <p:spPr>
          <a:xfrm>
            <a:off x="2366682" y="4983174"/>
            <a:ext cx="310777" cy="18731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85" name="矩形: 圆角 84"/>
          <p:cNvSpPr/>
          <p:nvPr/>
        </p:nvSpPr>
        <p:spPr>
          <a:xfrm>
            <a:off x="583735" y="1598278"/>
            <a:ext cx="4187447" cy="1095905"/>
          </a:xfrm>
          <a:prstGeom prst="roundRect">
            <a:avLst/>
          </a:prstGeom>
          <a:solidFill>
            <a:schemeClr val="accent3"/>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9" name="箭头: 右 98"/>
          <p:cNvSpPr/>
          <p:nvPr/>
        </p:nvSpPr>
        <p:spPr>
          <a:xfrm>
            <a:off x="4777612" y="2008970"/>
            <a:ext cx="445774" cy="179294"/>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99"/>
          <p:cNvSpPr/>
          <p:nvPr/>
        </p:nvSpPr>
        <p:spPr>
          <a:xfrm>
            <a:off x="7288665" y="1715589"/>
            <a:ext cx="4187447" cy="430641"/>
          </a:xfrm>
          <a:prstGeom prst="roundRect">
            <a:avLst/>
          </a:prstGeom>
          <a:solidFill>
            <a:schemeClr val="accent3"/>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1" name="矩形: 圆角 100"/>
          <p:cNvSpPr/>
          <p:nvPr/>
        </p:nvSpPr>
        <p:spPr>
          <a:xfrm>
            <a:off x="7297948" y="3540087"/>
            <a:ext cx="4187447" cy="438973"/>
          </a:xfrm>
          <a:prstGeom prst="roundRect">
            <a:avLst/>
          </a:prstGeom>
          <a:solidFill>
            <a:schemeClr val="accent3"/>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2" name="矩形: 圆角 101"/>
          <p:cNvSpPr/>
          <p:nvPr/>
        </p:nvSpPr>
        <p:spPr>
          <a:xfrm>
            <a:off x="7288666" y="5528235"/>
            <a:ext cx="4187447" cy="448236"/>
          </a:xfrm>
          <a:prstGeom prst="roundRect">
            <a:avLst/>
          </a:prstGeom>
          <a:solidFill>
            <a:schemeClr val="accent3"/>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3" name="箭头: 右 102"/>
          <p:cNvSpPr/>
          <p:nvPr/>
        </p:nvSpPr>
        <p:spPr>
          <a:xfrm rot="5400000">
            <a:off x="3380470" y="5275572"/>
            <a:ext cx="310777" cy="194549"/>
          </a:xfrm>
          <a:prstGeom prst="rightArrow">
            <a:avLst>
              <a:gd name="adj1" fmla="val 50000"/>
              <a:gd name="adj2" fmla="val 5529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3" name="思想气泡: 云 2"/>
          <p:cNvSpPr/>
          <p:nvPr/>
        </p:nvSpPr>
        <p:spPr>
          <a:xfrm>
            <a:off x="1218476" y="2056996"/>
            <a:ext cx="1578512" cy="941174"/>
          </a:xfrm>
          <a:prstGeom prst="cloudCallout">
            <a:avLst>
              <a:gd name="adj1" fmla="val -74218"/>
              <a:gd name="adj2" fmla="val 859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放公式</a:t>
            </a:r>
            <a:endParaRPr lang="zh-CN" altLang="en-US"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50800" y="772160"/>
            <a:ext cx="12263755" cy="338455"/>
          </a:xfrm>
          <a:prstGeom prst="rect">
            <a:avLst/>
          </a:prstGeom>
          <a:solidFill>
            <a:srgbClr val="063771"/>
          </a:solidFill>
        </p:spPr>
        <p:txBody>
          <a:bodyPr wrap="square" rtlCol="0">
            <a:no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4"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5"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6" name="直接连接符 5"/>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7" name="矩形 6"/>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 name="直接连接符 8"/>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0" name="文本框 9"/>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1" name="图片 10"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恰"/>
          <p:cNvPicPr>
            <a:picLocks noChangeAspect="1"/>
          </p:cNvPicPr>
          <p:nvPr/>
        </p:nvPicPr>
        <p:blipFill>
          <a:blip r:embed="rId1">
            <a:alphaModFix amt="5000"/>
          </a:blip>
          <a:stretch>
            <a:fillRect/>
          </a:stretch>
        </p:blipFill>
        <p:spPr>
          <a:xfrm>
            <a:off x="0" y="0"/>
            <a:ext cx="12228195" cy="6838950"/>
          </a:xfrm>
          <a:prstGeom prst="rect">
            <a:avLst/>
          </a:prstGeom>
        </p:spPr>
      </p:pic>
      <p:sp>
        <p:nvSpPr>
          <p:cNvPr id="118" name="矩形: 圆角 117"/>
          <p:cNvSpPr/>
          <p:nvPr/>
        </p:nvSpPr>
        <p:spPr>
          <a:xfrm>
            <a:off x="512916" y="5185544"/>
            <a:ext cx="4343331" cy="1310694"/>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3" name="矩形 112"/>
          <p:cNvSpPr/>
          <p:nvPr/>
        </p:nvSpPr>
        <p:spPr>
          <a:xfrm>
            <a:off x="5610760" y="5058622"/>
            <a:ext cx="6491589" cy="1492215"/>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69" name="表格 68"/>
          <p:cNvGraphicFramePr>
            <a:graphicFrameLocks noGrp="1"/>
          </p:cNvGraphicFramePr>
          <p:nvPr/>
        </p:nvGraphicFramePr>
        <p:xfrm>
          <a:off x="5594513" y="1338894"/>
          <a:ext cx="6296852" cy="3564574"/>
        </p:xfrm>
        <a:graphic>
          <a:graphicData uri="http://schemas.openxmlformats.org/drawingml/2006/table">
            <a:tbl>
              <a:tblPr/>
              <a:tblGrid>
                <a:gridCol w="1993965"/>
                <a:gridCol w="1151523"/>
                <a:gridCol w="1575682"/>
                <a:gridCol w="1575682"/>
              </a:tblGrid>
              <a:tr h="262044">
                <a:tc rowSpan="2">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180919">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(4)</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0404">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0.031</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180919">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0.015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180919">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0.030</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180919">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 </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(0.007)</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0.035</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0.047</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0.036</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vMerge="1">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(0.003)</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10145">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310145">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zh-CN" sz="1600" b="1" kern="0">
                          <a:effectLst/>
                          <a:latin typeface="华文仿宋" panose="02010600040101010101" pitchFamily="2" charset="-122"/>
                          <a:ea typeface="华文仿宋" panose="02010600040101010101" pitchFamily="2" charset="-122"/>
                          <a:cs typeface="Times New Roman" panose="02020503050405090304" charset="0"/>
                        </a:rPr>
                        <a:t>控制</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5451</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5452</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5452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a:noFill/>
                    </a:lnB>
                  </a:tcPr>
                </a:tc>
              </a:tr>
              <a:tr h="220404">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0.278</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0.258</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0.278</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1" name="文本框 70"/>
          <p:cNvSpPr txBox="1"/>
          <p:nvPr/>
        </p:nvSpPr>
        <p:spPr>
          <a:xfrm>
            <a:off x="4756914" y="1466856"/>
            <a:ext cx="853846" cy="1156407"/>
          </a:xfrm>
          <a:prstGeom prst="rect">
            <a:avLst/>
          </a:prstGeom>
          <a:noFill/>
        </p:spPr>
        <p:txBody>
          <a:bodyPr wrap="square" rtlCol="0">
            <a:spAutoFit/>
          </a:bodyPr>
          <a:lstStyle/>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4</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5</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latin typeface="Arial" panose="020B0604020202090204" pitchFamily="34" charset="0"/>
              <a:ea typeface="微软雅黑" panose="020B0503020204020204" pitchFamily="34" charset="-122"/>
              <a:cs typeface="+mn-ea"/>
              <a:sym typeface="Arial" panose="020B0604020202090204" pitchFamily="34" charset="0"/>
            </a:endParaRPr>
          </a:p>
          <a:p>
            <a:pPr algn="ctr">
              <a:lnSpc>
                <a:spcPct val="150000"/>
              </a:lnSpc>
            </a:pP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6</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2" name="矩形: 圆角 71"/>
          <p:cNvSpPr/>
          <p:nvPr/>
        </p:nvSpPr>
        <p:spPr>
          <a:xfrm>
            <a:off x="7642808" y="1813553"/>
            <a:ext cx="935071" cy="513977"/>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3" name="矩形: 圆角 72"/>
          <p:cNvSpPr/>
          <p:nvPr/>
        </p:nvSpPr>
        <p:spPr>
          <a:xfrm>
            <a:off x="9130711" y="2317683"/>
            <a:ext cx="898913" cy="513976"/>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4" name="矩形: 圆角 73"/>
          <p:cNvSpPr/>
          <p:nvPr/>
        </p:nvSpPr>
        <p:spPr>
          <a:xfrm>
            <a:off x="10695389" y="2831659"/>
            <a:ext cx="898913" cy="461747"/>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5" name="ïṡḷîḑé"/>
          <p:cNvSpPr/>
          <p:nvPr/>
        </p:nvSpPr>
        <p:spPr bwMode="gray">
          <a:xfrm>
            <a:off x="381348" y="2727835"/>
            <a:ext cx="4773806" cy="2153225"/>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76" name="直接连接符 75"/>
          <p:cNvCxnSpPr/>
          <p:nvPr/>
        </p:nvCxnSpPr>
        <p:spPr>
          <a:xfrm>
            <a:off x="5385440" y="1292313"/>
            <a:ext cx="0" cy="5455148"/>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8" name="文本框 77"/>
          <p:cNvSpPr txBox="1"/>
          <p:nvPr/>
        </p:nvSpPr>
        <p:spPr>
          <a:xfrm>
            <a:off x="598817" y="2774718"/>
            <a:ext cx="4423764" cy="369332"/>
          </a:xfrm>
          <a:prstGeom prst="rect">
            <a:avLst/>
          </a:prstGeom>
          <a:noFill/>
        </p:spPr>
        <p:txBody>
          <a:bodyPr wrap="square" rtlCol="0">
            <a:spAutoFit/>
          </a:bodyPr>
          <a:lstStyle/>
          <a:p>
            <a:pPr algn="just"/>
            <a:r>
              <a:rPr lang="en-US" altLang="zh-CN"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Step 2:</a:t>
            </a:r>
            <a:endParaRPr lang="en-US" altLang="zh-CN"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1" name="矩形: 圆角 80"/>
          <p:cNvSpPr/>
          <p:nvPr/>
        </p:nvSpPr>
        <p:spPr>
          <a:xfrm>
            <a:off x="7918653" y="5235226"/>
            <a:ext cx="4010210" cy="1022139"/>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3" name="箭头: 右 82"/>
          <p:cNvSpPr/>
          <p:nvPr/>
        </p:nvSpPr>
        <p:spPr>
          <a:xfrm>
            <a:off x="5356677" y="2070542"/>
            <a:ext cx="445774" cy="17929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连接符: 肘形 84"/>
          <p:cNvCxnSpPr>
            <a:stCxn id="72" idx="3"/>
          </p:cNvCxnSpPr>
          <p:nvPr/>
        </p:nvCxnSpPr>
        <p:spPr>
          <a:xfrm>
            <a:off x="8577879" y="2070542"/>
            <a:ext cx="221780" cy="3172188"/>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2" name="连接符: 肘形 91"/>
          <p:cNvCxnSpPr>
            <a:stCxn id="73" idx="3"/>
          </p:cNvCxnSpPr>
          <p:nvPr/>
        </p:nvCxnSpPr>
        <p:spPr>
          <a:xfrm>
            <a:off x="10029624" y="2574671"/>
            <a:ext cx="285276" cy="2610873"/>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连接符: 肘形 100"/>
          <p:cNvCxnSpPr>
            <a:stCxn id="74" idx="3"/>
          </p:cNvCxnSpPr>
          <p:nvPr/>
        </p:nvCxnSpPr>
        <p:spPr>
          <a:xfrm>
            <a:off x="11594302" y="3062533"/>
            <a:ext cx="84752" cy="2123011"/>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5" name="文本框 104"/>
          <p:cNvSpPr txBox="1"/>
          <p:nvPr/>
        </p:nvSpPr>
        <p:spPr>
          <a:xfrm>
            <a:off x="8077772" y="5359397"/>
            <a:ext cx="3842870" cy="584775"/>
          </a:xfrm>
          <a:prstGeom prst="rect">
            <a:avLst/>
          </a:prstGeom>
          <a:noFill/>
        </p:spPr>
        <p:txBody>
          <a:bodyPr wrap="square" rtlCol="0">
            <a:spAutoFit/>
          </a:bodyPr>
          <a:lstStyle/>
          <a:p>
            <a:pPr algn="just"/>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三个系数均在</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或</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5%</a:t>
            </a:r>
            <a:r>
              <a:rPr lang="zh-CN" altLang="en-US" sz="1600" dirty="0">
                <a:latin typeface="Arial" panose="020B0604020202090204" pitchFamily="34" charset="0"/>
                <a:ea typeface="微软雅黑" panose="020B0503020204020204" pitchFamily="34" charset="-122"/>
                <a:cs typeface="+mn-ea"/>
                <a:sym typeface="Arial" panose="020B0604020202090204" pitchFamily="34" charset="0"/>
              </a:rPr>
              <a:t>的水平上显著为正，说明</a:t>
            </a:r>
            <a:r>
              <a:rPr lang="en-US" altLang="zh-CN" sz="1600" dirty="0">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600" b="1" dirty="0">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1" name="矩形: 圆角 110"/>
          <p:cNvSpPr/>
          <p:nvPr/>
        </p:nvSpPr>
        <p:spPr>
          <a:xfrm>
            <a:off x="5808328" y="5242730"/>
            <a:ext cx="1772316" cy="1014635"/>
          </a:xfrm>
          <a:prstGeom prst="roundRect">
            <a:avLst/>
          </a:prstGeom>
          <a:no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2" name="文本框 111"/>
          <p:cNvSpPr txBox="1"/>
          <p:nvPr/>
        </p:nvSpPr>
        <p:spPr>
          <a:xfrm>
            <a:off x="5926456" y="5423129"/>
            <a:ext cx="1642270" cy="646331"/>
          </a:xfrm>
          <a:prstGeom prst="rect">
            <a:avLst/>
          </a:prstGeom>
          <a:noFill/>
        </p:spPr>
        <p:txBody>
          <a:bodyPr wrap="square" rtlCol="0">
            <a:spAutoFit/>
          </a:bodyPr>
          <a:lstStyle/>
          <a:p>
            <a:pPr algn="just"/>
            <a:r>
              <a:rPr lang="zh-CN" altLang="en-US" dirty="0">
                <a:latin typeface="Arial" panose="020B0604020202090204" pitchFamily="34" charset="0"/>
                <a:ea typeface="微软雅黑" panose="020B0503020204020204" pitchFamily="34" charset="-122"/>
                <a:cs typeface="+mn-ea"/>
                <a:sym typeface="Arial" panose="020B0604020202090204" pitchFamily="34" charset="0"/>
              </a:rPr>
              <a:t>机制检验第一阶段的结论</a:t>
            </a: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4" name="箭头: 右 113"/>
          <p:cNvSpPr/>
          <p:nvPr/>
        </p:nvSpPr>
        <p:spPr>
          <a:xfrm rot="10800000">
            <a:off x="4996673" y="5621810"/>
            <a:ext cx="597952" cy="29050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文本框 114"/>
          <p:cNvSpPr txBox="1"/>
          <p:nvPr/>
        </p:nvSpPr>
        <p:spPr>
          <a:xfrm>
            <a:off x="537302" y="5235226"/>
            <a:ext cx="4235207" cy="400110"/>
          </a:xfrm>
          <a:prstGeom prst="rect">
            <a:avLst/>
          </a:prstGeom>
          <a:noFill/>
        </p:spPr>
        <p:txBody>
          <a:bodyPr wrap="square" rtlCol="0">
            <a:spAutoFit/>
          </a:bodyPr>
          <a:lstStyle/>
          <a:p>
            <a:pPr algn="just"/>
            <a:r>
              <a:rPr lang="zh-CN" altLang="en-US"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验证了假说</a:t>
            </a:r>
            <a:r>
              <a:rPr lang="en-US" altLang="zh-CN"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20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 name="思想气泡: 云 2"/>
          <p:cNvSpPr/>
          <p:nvPr/>
        </p:nvSpPr>
        <p:spPr>
          <a:xfrm>
            <a:off x="2323369" y="1466856"/>
            <a:ext cx="1578512" cy="941174"/>
          </a:xfrm>
          <a:prstGeom prst="cloudCallout">
            <a:avLst>
              <a:gd name="adj1" fmla="val -96935"/>
              <a:gd name="adj2" fmla="val 4281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放公式</a:t>
            </a:r>
            <a:endParaRPr lang="zh-CN" altLang="en-US"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50800" y="772160"/>
            <a:ext cx="12263755" cy="338455"/>
          </a:xfrm>
          <a:prstGeom prst="rect">
            <a:avLst/>
          </a:prstGeom>
          <a:solidFill>
            <a:srgbClr val="063771"/>
          </a:solidFill>
        </p:spPr>
        <p:txBody>
          <a:bodyPr wrap="square" rtlCol="0">
            <a:no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13" name="十字形 12"/>
          <p:cNvSpPr/>
          <p:nvPr/>
        </p:nvSpPr>
        <p:spPr>
          <a:xfrm>
            <a:off x="7580898" y="5618026"/>
            <a:ext cx="338009" cy="332048"/>
          </a:xfrm>
          <a:prstGeom prst="plus">
            <a:avLst>
              <a:gd name="adj" fmla="val 32200"/>
            </a:avLst>
          </a:prstGeom>
          <a:solidFill>
            <a:schemeClr val="accent3"/>
          </a:solidFill>
          <a:ln>
            <a:no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5"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6" name="直接连接符 5"/>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7" name="矩形 6"/>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 name="直接连接符 8"/>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0" name="文本框 9"/>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1" name="图片 10"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3">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graphicFrame>
        <p:nvGraphicFramePr>
          <p:cNvPr id="69" name="表格 68"/>
          <p:cNvGraphicFramePr>
            <a:graphicFrameLocks noGrp="1"/>
          </p:cNvGraphicFramePr>
          <p:nvPr/>
        </p:nvGraphicFramePr>
        <p:xfrm>
          <a:off x="255208" y="2171999"/>
          <a:ext cx="6104311" cy="3390356"/>
        </p:xfrm>
        <a:graphic>
          <a:graphicData uri="http://schemas.openxmlformats.org/drawingml/2006/table">
            <a:tbl>
              <a:tblPr/>
              <a:tblGrid>
                <a:gridCol w="1374143"/>
                <a:gridCol w="1251116"/>
                <a:gridCol w="1265636"/>
                <a:gridCol w="1071356"/>
                <a:gridCol w="1142060"/>
              </a:tblGrid>
              <a:tr h="536526">
                <a:tc rowSpan="2">
                  <a:txBody>
                    <a:bodyPr/>
                    <a:lstStyle/>
                    <a:p>
                      <a:pPr algn="ctr"/>
                      <a:r>
                        <a:rPr lang="zh-CN" sz="1600" b="1" kern="0" dirty="0">
                          <a:effectLst/>
                          <a:latin typeface="华文仿宋" panose="02010600040101010101" pitchFamily="2" charset="-122"/>
                          <a:ea typeface="华文仿宋" panose="02010600040101010101" pitchFamily="2" charset="-122"/>
                          <a:cs typeface="Times New Roman" panose="02020503050405090304" charset="0"/>
                        </a:rPr>
                        <a:t>变量</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r>
              <a:tr h="392129">
                <a:tc vMerge="1">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endParaRPr lang="zh-CN" sz="14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485">
                <a:tc rowSpan="2">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0.292</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0.078</a:t>
                      </a:r>
                      <a:r>
                        <a:rPr lang="en-US" sz="1600" b="1" kern="0" baseline="3000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0.165</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0.070</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78666">
                <a:tc vMerge="1">
                  <a:tcPr>
                    <a:lnT w="12700" cap="flat" cmpd="sng" algn="ctr">
                      <a:noFill/>
                      <a:prstDash val="solid"/>
                      <a:round/>
                      <a:headEnd type="none" w="med" len="med"/>
                      <a:tailEnd type="none" w="med" len="med"/>
                    </a:lnT>
                  </a:tcPr>
                </a:tc>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(0.088)</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(0.085)</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r>
                        <a:rPr lang="en-US" sz="1600" b="1" kern="0">
                          <a:effectLst/>
                          <a:latin typeface="华文仿宋" panose="02010600040101010101" pitchFamily="2" charset="-122"/>
                          <a:ea typeface="华文仿宋" panose="02010600040101010101" pitchFamily="2" charset="-122"/>
                          <a:cs typeface="Times New Roman" panose="02020503050405090304" charset="0"/>
                        </a:rPr>
                        <a:t>(0.026)</a:t>
                      </a: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392129">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392129">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392129">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78666">
                <a:tc>
                  <a:txBody>
                    <a:bodyPr/>
                    <a:lstStyle/>
                    <a:p>
                      <a:pPr algn="ct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N</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a:noFill/>
                    </a:lnB>
                  </a:tcPr>
                </a:tc>
              </a:tr>
              <a:tr h="270497">
                <a:tc>
                  <a:txBody>
                    <a:bodyPr/>
                    <a:lstStyle/>
                    <a:p>
                      <a:pPr algn="ctr"/>
                      <a:r>
                        <a:rPr lang="en-US" sz="1600" b="1" kern="0" dirty="0">
                          <a:effectLst/>
                          <a:latin typeface="华文仿宋" panose="02010600040101010101" pitchFamily="2" charset="-122"/>
                          <a:ea typeface="华文仿宋" panose="02010600040101010101" pitchFamily="2" charset="-122"/>
                          <a:cs typeface="Times New Roman" panose="02020503050405090304" charset="0"/>
                        </a:rPr>
                        <a:t>adj. </a:t>
                      </a:r>
                      <a:r>
                        <a:rPr lang="en-US" sz="1600" b="1" i="1" kern="0" dirty="0">
                          <a:effectLst/>
                          <a:latin typeface="华文仿宋" panose="02010600040101010101" pitchFamily="2" charset="-122"/>
                          <a:ea typeface="华文仿宋" panose="02010600040101010101" pitchFamily="2" charset="-122"/>
                          <a:cs typeface="Times New Roman" panose="02020503050405090304" charset="0"/>
                        </a:rPr>
                        <a:t>R</a:t>
                      </a:r>
                      <a:r>
                        <a:rPr lang="en-US" sz="1600" b="1" kern="0" baseline="30000" dirty="0">
                          <a:effectLst/>
                          <a:latin typeface="华文仿宋" panose="02010600040101010101" pitchFamily="2" charset="-122"/>
                          <a:ea typeface="华文仿宋" panose="02010600040101010101" pitchFamily="2" charset="-122"/>
                          <a:cs typeface="Times New Roman" panose="02020503050405090304" charset="0"/>
                        </a:rPr>
                        <a:t>2</a:t>
                      </a: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endParaRPr lang="zh-CN" sz="1600" b="1" kern="100" dirty="0">
                        <a:effectLst/>
                        <a:latin typeface="华文仿宋" panose="02010600040101010101" pitchFamily="2" charset="-122"/>
                        <a:ea typeface="华文仿宋" panose="02010600040101010101" pitchFamily="2" charset="-122"/>
                        <a:cs typeface="Times New Roman" panose="02020503050405090304" charset="0"/>
                      </a:endParaRPr>
                    </a:p>
                  </a:txBody>
                  <a:tcPr marL="68580" marR="68580" marT="0" marB="0" anchor="ctr">
                    <a:lnL>
                      <a:noFill/>
                    </a:lnL>
                    <a:lnR>
                      <a:noFill/>
                    </a:lnR>
                    <a:lnT w="12700" cap="flat" cmpd="sng" algn="ctr">
                      <a:no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cxnSp>
        <p:nvCxnSpPr>
          <p:cNvPr id="85" name="直接连接符 84"/>
          <p:cNvCxnSpPr/>
          <p:nvPr/>
        </p:nvCxnSpPr>
        <p:spPr>
          <a:xfrm>
            <a:off x="6413703" y="1451628"/>
            <a:ext cx="0" cy="520121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9" name="iṧľíḋê"/>
          <p:cNvSpPr/>
          <p:nvPr/>
        </p:nvSpPr>
        <p:spPr bwMode="gray">
          <a:xfrm>
            <a:off x="6628219" y="4657821"/>
            <a:ext cx="2404185" cy="144043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a:bodyPr>
          <a:lstStyle/>
          <a:p>
            <a:pPr algn="just">
              <a:lnSpc>
                <a:spcPct val="130000"/>
              </a:lnSpc>
              <a:spcBef>
                <a:spcPct val="0"/>
              </a:spcBef>
            </a:pPr>
            <a:endParaRPr lang="zh-CN" altLang="en-US" sz="1600" dirty="0">
              <a:solidFill>
                <a:schemeClr val="tx1">
                  <a:lumMod val="65000"/>
                  <a:lumOff val="35000"/>
                </a:schemeClr>
              </a:solidFill>
              <a:latin typeface="+mn-ea"/>
              <a:cs typeface="+mn-ea"/>
              <a:sym typeface="Arial" panose="020B0604020202090204" pitchFamily="34" charset="0"/>
            </a:endParaRPr>
          </a:p>
        </p:txBody>
      </p:sp>
      <p:sp>
        <p:nvSpPr>
          <p:cNvPr id="106" name="iṧľíḋê"/>
          <p:cNvSpPr/>
          <p:nvPr/>
        </p:nvSpPr>
        <p:spPr bwMode="gray">
          <a:xfrm>
            <a:off x="9426515" y="4657821"/>
            <a:ext cx="2632148" cy="144043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Autofit/>
          </a:bodyPr>
          <a:lstStyle/>
          <a:p>
            <a:pPr algn="just">
              <a:lnSpc>
                <a:spcPct val="130000"/>
              </a:lnSpc>
              <a:spcBef>
                <a:spcPct val="0"/>
              </a:spcBef>
            </a:pPr>
            <a:endParaRPr lang="zh-CN" altLang="en-US" sz="1400" dirty="0">
              <a:solidFill>
                <a:schemeClr val="tx1">
                  <a:lumMod val="65000"/>
                  <a:lumOff val="35000"/>
                </a:schemeClr>
              </a:solidFill>
              <a:latin typeface="+mn-ea"/>
              <a:cs typeface="+mn-ea"/>
              <a:sym typeface="Arial" panose="020B0604020202090204" pitchFamily="34" charset="0"/>
            </a:endParaRPr>
          </a:p>
        </p:txBody>
      </p:sp>
      <p:graphicFrame>
        <p:nvGraphicFramePr>
          <p:cNvPr id="70" name="图表 69"/>
          <p:cNvGraphicFramePr/>
          <p:nvPr/>
        </p:nvGraphicFramePr>
        <p:xfrm>
          <a:off x="9426514" y="2589503"/>
          <a:ext cx="2404188" cy="1886339"/>
        </p:xfrm>
        <a:graphic>
          <a:graphicData uri="http://schemas.openxmlformats.org/drawingml/2006/chart">
            <c:chart xmlns:c="http://schemas.openxmlformats.org/drawingml/2006/chart" xmlns:r="http://schemas.openxmlformats.org/officeDocument/2006/relationships" r:id="rId1"/>
          </a:graphicData>
        </a:graphic>
      </p:graphicFrame>
      <p:cxnSp>
        <p:nvCxnSpPr>
          <p:cNvPr id="75" name="直接连接符 74"/>
          <p:cNvCxnSpPr/>
          <p:nvPr/>
        </p:nvCxnSpPr>
        <p:spPr>
          <a:xfrm>
            <a:off x="8314638" y="2618839"/>
            <a:ext cx="2364648" cy="21723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118378" y="4154805"/>
            <a:ext cx="2560908" cy="7056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矩形: 圆角 77"/>
          <p:cNvSpPr/>
          <p:nvPr/>
        </p:nvSpPr>
        <p:spPr>
          <a:xfrm>
            <a:off x="6634203" y="1419760"/>
            <a:ext cx="5251865" cy="629214"/>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aphicFrame>
        <p:nvGraphicFramePr>
          <p:cNvPr id="79" name="图表 78"/>
          <p:cNvGraphicFramePr/>
          <p:nvPr/>
        </p:nvGraphicFramePr>
        <p:xfrm>
          <a:off x="6293628" y="2131690"/>
          <a:ext cx="3490384" cy="2473642"/>
        </p:xfrm>
        <a:graphic>
          <a:graphicData uri="http://schemas.openxmlformats.org/drawingml/2006/chart">
            <c:chart xmlns:c="http://schemas.openxmlformats.org/drawingml/2006/chart" xmlns:r="http://schemas.openxmlformats.org/officeDocument/2006/relationships" r:id="rId2"/>
          </a:graphicData>
        </a:graphic>
      </p:graphicFrame>
      <p:sp>
        <p:nvSpPr>
          <p:cNvPr id="91" name="矩形: 圆角 90"/>
          <p:cNvSpPr/>
          <p:nvPr/>
        </p:nvSpPr>
        <p:spPr>
          <a:xfrm>
            <a:off x="229294" y="1316669"/>
            <a:ext cx="4533953" cy="523220"/>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2" name="矩形: 圆角 91"/>
          <p:cNvSpPr/>
          <p:nvPr/>
        </p:nvSpPr>
        <p:spPr>
          <a:xfrm>
            <a:off x="1907402" y="3172011"/>
            <a:ext cx="1935378" cy="740198"/>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3" name="矩形: 圆角 92"/>
          <p:cNvSpPr/>
          <p:nvPr/>
        </p:nvSpPr>
        <p:spPr>
          <a:xfrm>
            <a:off x="4308418" y="3172011"/>
            <a:ext cx="1857720" cy="740198"/>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6" name="矩形: 圆角 95"/>
          <p:cNvSpPr/>
          <p:nvPr/>
        </p:nvSpPr>
        <p:spPr>
          <a:xfrm>
            <a:off x="309005" y="5988728"/>
            <a:ext cx="5984226" cy="660322"/>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98" name="直接箭头连接符 97"/>
          <p:cNvCxnSpPr/>
          <p:nvPr/>
        </p:nvCxnSpPr>
        <p:spPr>
          <a:xfrm>
            <a:off x="2758623" y="3912209"/>
            <a:ext cx="0" cy="204670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直接箭头连接符 98"/>
          <p:cNvCxnSpPr>
            <a:stCxn id="93" idx="2"/>
          </p:cNvCxnSpPr>
          <p:nvPr/>
        </p:nvCxnSpPr>
        <p:spPr>
          <a:xfrm>
            <a:off x="5237278" y="3912209"/>
            <a:ext cx="0" cy="209994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4" name="箭头: 右 103"/>
          <p:cNvSpPr/>
          <p:nvPr/>
        </p:nvSpPr>
        <p:spPr>
          <a:xfrm>
            <a:off x="8345715" y="5161161"/>
            <a:ext cx="245888" cy="18774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箭头: 右 104"/>
          <p:cNvSpPr/>
          <p:nvPr/>
        </p:nvSpPr>
        <p:spPr>
          <a:xfrm>
            <a:off x="11256682" y="5302255"/>
            <a:ext cx="349623" cy="1841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箭头: 右 106"/>
          <p:cNvSpPr/>
          <p:nvPr/>
        </p:nvSpPr>
        <p:spPr>
          <a:xfrm>
            <a:off x="9064937" y="5215524"/>
            <a:ext cx="349623" cy="18412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50800" y="772160"/>
            <a:ext cx="12263755" cy="338455"/>
          </a:xfrm>
          <a:prstGeom prst="rect">
            <a:avLst/>
          </a:prstGeom>
          <a:solidFill>
            <a:srgbClr val="063771"/>
          </a:solidFill>
        </p:spPr>
        <p:txBody>
          <a:bodyPr wrap="square" rtlCol="0">
            <a:noAutofit/>
          </a:bodyPr>
          <a:p>
            <a:pPr algn="ctr"/>
            <a:r>
              <a:rPr lang="zh-CN" altLang="en-US" sz="2000" b="1" dirty="0">
                <a:solidFill>
                  <a:schemeClr val="bg1"/>
                </a:solidFill>
              </a:rPr>
              <a:t>基准回归</a:t>
            </a:r>
            <a:r>
              <a:rPr lang="zh-CN" altLang="en-US" sz="2000" b="1" dirty="0">
                <a:solidFill>
                  <a:schemeClr val="bg1"/>
                </a:solidFill>
              </a:rPr>
              <a:t>分析</a:t>
            </a:r>
            <a:endParaRPr lang="zh-CN" altLang="en-US" sz="2000" b="1" dirty="0">
              <a:solidFill>
                <a:schemeClr val="bg1"/>
              </a:solidFill>
            </a:endParaRPr>
          </a:p>
        </p:txBody>
      </p:sp>
      <p:sp>
        <p:nvSpPr>
          <p:cNvPr id="3"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cxnSp>
        <p:nvCxnSpPr>
          <p:cNvPr id="5" name="直接连接符 4"/>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6" name="矩形 5"/>
          <p:cNvSpPr/>
          <p:nvPr/>
        </p:nvSpPr>
        <p:spPr>
          <a:xfrm>
            <a:off x="6883400" y="13335"/>
            <a:ext cx="292036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038975" y="109220"/>
            <a:ext cx="2615565" cy="706755"/>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 name="直接连接符 7"/>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10" name="图片 9" descr="CUFE_word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55" y="-49530"/>
            <a:ext cx="2635250" cy="8439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5245" y="-2096135"/>
            <a:ext cx="10756900" cy="10756900"/>
          </a:xfrm>
          <a:prstGeom prst="rect">
            <a:avLst/>
          </a:prstGeom>
          <a:effectLst>
            <a:outerShdw blurRad="50800" dist="50800" dir="5400000" algn="ctr" rotWithShape="0">
              <a:schemeClr val="bg2">
                <a:alpha val="0"/>
              </a:schemeClr>
            </a:outerShdw>
          </a:effectLst>
        </p:spPr>
      </p:pic>
      <p:sp>
        <p:nvSpPr>
          <p:cNvPr id="30" name="文本框 29"/>
          <p:cNvSpPr txBox="1"/>
          <p:nvPr/>
        </p:nvSpPr>
        <p:spPr>
          <a:xfrm>
            <a:off x="4949993" y="1895406"/>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框 30"/>
          <p:cNvSpPr txBox="1"/>
          <p:nvPr/>
        </p:nvSpPr>
        <p:spPr>
          <a:xfrm>
            <a:off x="4864885" y="2831511"/>
            <a:ext cx="6810446"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002060"/>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结论与政策建议</a:t>
            </a:r>
            <a:endParaRPr kumimoji="0" lang="zh-CN" altLang="en-US" sz="5400" b="1" i="0" u="none" strike="noStrike" kern="1200" cap="none" spc="300" normalizeH="0" baseline="0" noProof="0" dirty="0">
              <a:ln>
                <a:noFill/>
              </a:ln>
              <a:solidFill>
                <a:srgbClr val="002060"/>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矩形 31"/>
          <p:cNvSpPr/>
          <p:nvPr/>
        </p:nvSpPr>
        <p:spPr>
          <a:xfrm>
            <a:off x="5102470" y="2533279"/>
            <a:ext cx="665278" cy="45720"/>
          </a:xfrm>
          <a:prstGeom prst="rect">
            <a:avLst/>
          </a:prstGeom>
          <a:solidFill>
            <a:schemeClr val="accent3"/>
          </a:solidFill>
          <a:ln>
            <a:solidFill>
              <a:schemeClr val="accent3"/>
            </a:solidFill>
          </a:ln>
        </p:spPr>
        <p:txBody>
          <a:bodyPr vert="horz" wrap="square" lIns="91440" tIns="45720" rIns="91440" bIns="45720" numCol="1" anchor="t" anchorCtr="0" compatLnSpc="1"/>
          <a:lstStyle/>
          <a:p>
            <a:endParaRPr lang="zh-CN" altLang="en-US">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矩形 32"/>
          <p:cNvSpPr/>
          <p:nvPr/>
        </p:nvSpPr>
        <p:spPr>
          <a:xfrm>
            <a:off x="4727689" y="3823281"/>
            <a:ext cx="6879771"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Conclusions and policy recommendations</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1600" normalizeH="0" baseline="0" noProof="0" dirty="0">
                  <a:ln>
                    <a:noFill/>
                  </a:ln>
                  <a:solidFill>
                    <a:schemeClr val="accent3"/>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目录</a:t>
              </a:r>
              <a:endParaRPr kumimoji="0" lang="zh-CN" altLang="en-US" sz="7200" b="1" i="0" u="none" strike="noStrike" kern="1200" cap="none" spc="1600" normalizeH="0" baseline="0" noProof="0" dirty="0">
                <a:ln>
                  <a:noFill/>
                </a:ln>
                <a:solidFill>
                  <a:schemeClr val="accent3"/>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CONTENTS</a:t>
              </a:r>
              <a:endParaRPr kumimoji="0" lang="en-US" altLang="zh-CN" sz="2400" b="0" i="0" u="none" strike="noStrike" kern="1200" cap="none" spc="-4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5" name="矩形 4"/>
          <p:cNvSpPr/>
          <p:nvPr/>
        </p:nvSpPr>
        <p:spPr>
          <a:xfrm>
            <a:off x="3664018" y="842605"/>
            <a:ext cx="8534400" cy="50562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26" name="组合 25"/>
          <p:cNvGrpSpPr/>
          <p:nvPr/>
        </p:nvGrpSpPr>
        <p:grpSpPr>
          <a:xfrm>
            <a:off x="4089644" y="1157662"/>
            <a:ext cx="5117296" cy="584775"/>
            <a:chOff x="4532498" y="4323460"/>
            <a:chExt cx="3720348" cy="584775"/>
          </a:xfrm>
        </p:grpSpPr>
        <p:sp>
          <p:nvSpPr>
            <p:cNvPr id="27" name="文本框 26"/>
            <p:cNvSpPr txBox="1"/>
            <p:nvPr/>
          </p:nvSpPr>
          <p:spPr>
            <a:xfrm>
              <a:off x="5089021" y="4373944"/>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n-ea"/>
                  <a:sym typeface="Arial" panose="020B0604020202090204" pitchFamily="34" charset="0"/>
                </a:rPr>
                <a:t>研究背景与研究意义</a:t>
              </a:r>
              <a:endPar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n-ea"/>
                <a:sym typeface="Arial" panose="020B0604020202090204" pitchFamily="34" charset="0"/>
              </a:endParaRP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0" name="组合 29"/>
          <p:cNvGrpSpPr/>
          <p:nvPr/>
        </p:nvGrpSpPr>
        <p:grpSpPr>
          <a:xfrm>
            <a:off x="4149261" y="2254939"/>
            <a:ext cx="3921459" cy="584775"/>
            <a:chOff x="8025569" y="4309404"/>
            <a:chExt cx="3921459" cy="584775"/>
          </a:xfrm>
        </p:grpSpPr>
        <p:sp>
          <p:nvSpPr>
            <p:cNvPr id="31" name="文本框 30"/>
            <p:cNvSpPr txBox="1"/>
            <p:nvPr/>
          </p:nvSpPr>
          <p:spPr>
            <a:xfrm>
              <a:off x="8783203" y="4355934"/>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600" dirty="0">
                  <a:solidFill>
                    <a:prstClr val="white"/>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Arial" panose="020B0604020202090204" pitchFamily="34" charset="0"/>
                </a:rPr>
                <a:t>研究设计</a:t>
              </a:r>
              <a:endPar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仿宋" panose="02010609060101010101" pitchFamily="49" charset="-122"/>
                <a:ea typeface="仿宋" panose="02010609060101010101" pitchFamily="49" charset="-122"/>
                <a:cs typeface="+mn-ea"/>
                <a:sym typeface="Arial" panose="020B0604020202090204" pitchFamily="34" charset="0"/>
              </a:endParaRP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36" name="组合 35"/>
          <p:cNvGrpSpPr/>
          <p:nvPr/>
        </p:nvGrpSpPr>
        <p:grpSpPr>
          <a:xfrm>
            <a:off x="4149261" y="3334555"/>
            <a:ext cx="4940366" cy="584775"/>
            <a:chOff x="4517355" y="5469524"/>
            <a:chExt cx="4940366" cy="584775"/>
          </a:xfrm>
        </p:grpSpPr>
        <p:sp>
          <p:nvSpPr>
            <p:cNvPr id="37" name="文本框 36"/>
            <p:cNvSpPr txBox="1"/>
            <p:nvPr/>
          </p:nvSpPr>
          <p:spPr>
            <a:xfrm>
              <a:off x="5266936" y="5523474"/>
              <a:ext cx="419078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研究过程与结果分析</a:t>
              </a:r>
              <a:endPar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41" name="组合 40"/>
          <p:cNvGrpSpPr/>
          <p:nvPr/>
        </p:nvGrpSpPr>
        <p:grpSpPr>
          <a:xfrm>
            <a:off x="4174574" y="4526747"/>
            <a:ext cx="4190785" cy="584775"/>
            <a:chOff x="8025569" y="5481330"/>
            <a:chExt cx="3921457" cy="584775"/>
          </a:xfrm>
        </p:grpSpPr>
        <p:sp>
          <p:nvSpPr>
            <p:cNvPr id="42" name="文本框 41"/>
            <p:cNvSpPr txBox="1"/>
            <p:nvPr/>
          </p:nvSpPr>
          <p:spPr>
            <a:xfrm>
              <a:off x="8783201" y="5509447"/>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结论与政策建议</a:t>
              </a:r>
              <a:endParaRPr kumimoji="0" lang="zh-CN" altLang="en-US" sz="2800" b="1"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43" name="文本框 42"/>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86" name="椭圆 85"/>
          <p:cNvSpPr/>
          <p:nvPr/>
        </p:nvSpPr>
        <p:spPr>
          <a:xfrm>
            <a:off x="241472" y="1035601"/>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1</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7" name="椭圆 86"/>
          <p:cNvSpPr/>
          <p:nvPr/>
        </p:nvSpPr>
        <p:spPr>
          <a:xfrm>
            <a:off x="234818" y="1593522"/>
            <a:ext cx="360000"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2</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0" name="箭头: 右 89"/>
          <p:cNvSpPr/>
          <p:nvPr/>
        </p:nvSpPr>
        <p:spPr>
          <a:xfrm>
            <a:off x="4929083" y="1533830"/>
            <a:ext cx="360000" cy="19314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箭头: 右 90"/>
          <p:cNvSpPr/>
          <p:nvPr/>
        </p:nvSpPr>
        <p:spPr>
          <a:xfrm>
            <a:off x="4656043" y="1835876"/>
            <a:ext cx="360000" cy="19314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箭头: 右 91"/>
          <p:cNvSpPr/>
          <p:nvPr/>
        </p:nvSpPr>
        <p:spPr>
          <a:xfrm>
            <a:off x="7602754" y="1823158"/>
            <a:ext cx="360000" cy="19314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598817" y="3390164"/>
            <a:ext cx="10908853" cy="3264927"/>
            <a:chOff x="1087122" y="2794000"/>
            <a:chExt cx="10469877" cy="3264927"/>
          </a:xfrm>
        </p:grpSpPr>
        <p:sp>
          <p:nvSpPr>
            <p:cNvPr id="61" name="矩形: 圆角 60"/>
            <p:cNvSpPr/>
            <p:nvPr/>
          </p:nvSpPr>
          <p:spPr>
            <a:xfrm>
              <a:off x="1087122" y="2794000"/>
              <a:ext cx="3119118" cy="3264927"/>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3" name="矩形: 圆角 92"/>
            <p:cNvSpPr/>
            <p:nvPr/>
          </p:nvSpPr>
          <p:spPr>
            <a:xfrm>
              <a:off x="4762502" y="2794000"/>
              <a:ext cx="3119118" cy="3264927"/>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4" name="矩形: 圆角 93"/>
            <p:cNvSpPr/>
            <p:nvPr/>
          </p:nvSpPr>
          <p:spPr>
            <a:xfrm>
              <a:off x="8437881" y="2794000"/>
              <a:ext cx="3119118" cy="3264927"/>
            </a:xfrm>
            <a:prstGeom prst="roundRect">
              <a:avLst>
                <a:gd name="adj" fmla="val 4424"/>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96" name="平行四边形 95"/>
          <p:cNvSpPr/>
          <p:nvPr/>
        </p:nvSpPr>
        <p:spPr>
          <a:xfrm>
            <a:off x="935523" y="2903137"/>
            <a:ext cx="441434" cy="3389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1</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7" name="平行四边形 96"/>
          <p:cNvSpPr/>
          <p:nvPr/>
        </p:nvSpPr>
        <p:spPr>
          <a:xfrm>
            <a:off x="4569859" y="2915715"/>
            <a:ext cx="441434" cy="3389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2</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8" name="平行四边形 97"/>
          <p:cNvSpPr/>
          <p:nvPr/>
        </p:nvSpPr>
        <p:spPr>
          <a:xfrm>
            <a:off x="8727345" y="2930767"/>
            <a:ext cx="441434" cy="338959"/>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Arial" panose="020B0604020202090204" pitchFamily="34" charset="0"/>
                <a:ea typeface="微软雅黑" panose="020B0503020204020204" pitchFamily="34" charset="-122"/>
                <a:cs typeface="+mn-ea"/>
                <a:sym typeface="Arial" panose="020B0604020202090204" pitchFamily="34" charset="0"/>
              </a:rPr>
              <a:t>3</a:t>
            </a:r>
            <a:endParaRPr lang="zh-CN" altLang="en-US" b="1"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1" name="文本框 100"/>
          <p:cNvSpPr txBox="1"/>
          <p:nvPr/>
        </p:nvSpPr>
        <p:spPr>
          <a:xfrm>
            <a:off x="1438932" y="2915580"/>
            <a:ext cx="2043953" cy="369332"/>
          </a:xfrm>
          <a:prstGeom prst="rect">
            <a:avLst/>
          </a:prstGeom>
          <a:noFill/>
        </p:spPr>
        <p:txBody>
          <a:bodyPr wrap="square">
            <a:spAutoFit/>
          </a:bodyPr>
          <a:lstStyle/>
          <a:p>
            <a:r>
              <a:rPr lang="en-US" altLang="zh-CN"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层面</a:t>
            </a:r>
            <a:endPar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5" name="文本框 104"/>
          <p:cNvSpPr txBox="1"/>
          <p:nvPr/>
        </p:nvSpPr>
        <p:spPr>
          <a:xfrm>
            <a:off x="5011293" y="2915580"/>
            <a:ext cx="2707432" cy="369332"/>
          </a:xfrm>
          <a:prstGeom prst="rect">
            <a:avLst/>
          </a:prstGeom>
          <a:noFill/>
        </p:spPr>
        <p:txBody>
          <a:bodyPr wrap="square">
            <a:spAutoFit/>
          </a:bodyPr>
          <a:lstStyle/>
          <a:p>
            <a:r>
              <a:rPr lang="en-US" altLang="zh-CN"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层面</a:t>
            </a:r>
            <a:endPar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7" name="文本框 106"/>
          <p:cNvSpPr txBox="1"/>
          <p:nvPr/>
        </p:nvSpPr>
        <p:spPr>
          <a:xfrm>
            <a:off x="9204814" y="2966475"/>
            <a:ext cx="1599285" cy="369332"/>
          </a:xfrm>
          <a:prstGeom prst="rect">
            <a:avLst/>
          </a:prstGeom>
          <a:noFill/>
        </p:spPr>
        <p:txBody>
          <a:bodyPr wrap="square">
            <a:spAutoFit/>
          </a:bodyPr>
          <a:lstStyle/>
          <a:p>
            <a:r>
              <a:rPr lang="en-US" altLang="zh-CN"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层面</a:t>
            </a:r>
            <a:endParaRPr lang="zh-CN" altLang="en-US" sz="1800" b="1"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8" name="矩形 107"/>
          <p:cNvSpPr/>
          <p:nvPr/>
        </p:nvSpPr>
        <p:spPr>
          <a:xfrm>
            <a:off x="653337" y="800920"/>
            <a:ext cx="11077315" cy="691462"/>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109" name="矩形 108"/>
          <p:cNvSpPr/>
          <p:nvPr/>
        </p:nvSpPr>
        <p:spPr>
          <a:xfrm>
            <a:off x="651742" y="1483562"/>
            <a:ext cx="11098293" cy="691462"/>
          </a:xfrm>
          <a:prstGeom prst="rect">
            <a:avLst/>
          </a:prstGeom>
          <a:noFill/>
          <a:ln w="19050">
            <a:solidFill>
              <a:schemeClr val="accent3"/>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12" name="文本框 11"/>
          <p:cNvSpPr txBox="1"/>
          <p:nvPr/>
        </p:nvSpPr>
        <p:spPr>
          <a:xfrm>
            <a:off x="0" y="2310765"/>
            <a:ext cx="12263755" cy="338455"/>
          </a:xfrm>
          <a:prstGeom prst="rect">
            <a:avLst/>
          </a:prstGeom>
          <a:solidFill>
            <a:srgbClr val="063771"/>
          </a:solidFill>
        </p:spPr>
        <p:txBody>
          <a:bodyPr wrap="square" rtlCol="0">
            <a:noAutofit/>
          </a:bodyPr>
          <a:p>
            <a:pPr algn="ctr"/>
            <a:r>
              <a:rPr lang="zh-CN" altLang="en-US" sz="2000" b="1" dirty="0">
                <a:solidFill>
                  <a:schemeClr val="bg1"/>
                </a:solidFill>
              </a:rPr>
              <a:t>政策建议</a:t>
            </a:r>
            <a:endParaRPr lang="zh-CN" altLang="en-US" sz="2000" b="1" dirty="0">
              <a:solidFill>
                <a:schemeClr val="bg1"/>
              </a:solidFill>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 name="矩形 1"/>
          <p:cNvSpPr/>
          <p:nvPr/>
        </p:nvSpPr>
        <p:spPr>
          <a:xfrm>
            <a:off x="9682480" y="0"/>
            <a:ext cx="2516505" cy="725805"/>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9523314" y="128508"/>
            <a:ext cx="2911835" cy="398780"/>
          </a:xfrm>
          <a:prstGeom prst="rect">
            <a:avLst/>
          </a:prstGeom>
          <a:noFill/>
        </p:spPr>
        <p:txBody>
          <a:bodyPr wrap="square" rtlCol="0">
            <a:spAutoFit/>
          </a:bodyPr>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结论与政策</a:t>
            </a: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建议</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 name="直接连接符 7"/>
          <p:cNvCxnSpPr/>
          <p:nvPr/>
        </p:nvCxnSpPr>
        <p:spPr>
          <a:xfrm>
            <a:off x="494991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4" name="直接连接符 3"/>
          <p:cNvCxnSpPr/>
          <p:nvPr/>
        </p:nvCxnSpPr>
        <p:spPr>
          <a:xfrm>
            <a:off x="6837136" y="8668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5" name="图片 4"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8" name="文本框 7"/>
          <p:cNvSpPr txBox="1"/>
          <p:nvPr/>
        </p:nvSpPr>
        <p:spPr>
          <a:xfrm>
            <a:off x="2590442" y="2631674"/>
            <a:ext cx="7723981" cy="1054584"/>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敬请老师</a:t>
            </a:r>
            <a:r>
              <a:rPr lang="zh-CN" altLang="en-US" sz="6000" b="1" spc="400" dirty="0">
                <a:solidFill>
                  <a:prstClr val="white"/>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点</a:t>
            </a:r>
            <a:r>
              <a:rPr kumimoji="0" lang="zh-CN" altLang="en-US" sz="6000" b="1" i="0" u="none" strike="noStrike" kern="1200" cap="none" spc="40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评与指导！</a:t>
            </a:r>
            <a:endParaRPr kumimoji="0" lang="zh-CN" altLang="en-US" sz="6000" b="1" i="0" u="none" strike="noStrike" kern="1200" cap="none" spc="400" normalizeH="0" baseline="0" noProof="0" dirty="0">
              <a:ln>
                <a:noFill/>
              </a:ln>
              <a:solidFill>
                <a:prstClr val="white"/>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TextBox 37"/>
          <p:cNvSpPr txBox="1"/>
          <p:nvPr/>
        </p:nvSpPr>
        <p:spPr>
          <a:xfrm>
            <a:off x="3667861" y="4568529"/>
            <a:ext cx="516835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a:t>
            </a: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夏令营</a:t>
            </a:r>
            <a:r>
              <a:rPr kumimoji="0" lang="en-US" altLang="zh-CN"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a:t>
            </a:r>
            <a:r>
              <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论坛</a:t>
            </a:r>
            <a:endParaRPr kumimoji="0" lang="zh-CN" altLang="en-US" sz="1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cxnSp>
        <p:nvCxnSpPr>
          <p:cNvPr id="10" name="直接连接符 9"/>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008015" y="5801179"/>
            <a:ext cx="520494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rPr>
              <a:t>汇报人：丨 汇报时间：</a:t>
            </a:r>
            <a:endParaRPr kumimoji="0" lang="en-US" altLang="zh-CN" sz="1800" b="1" i="0" u="none" strike="noStrike" kern="1200" cap="none" spc="0" normalizeH="0" baseline="0" noProof="0" dirty="0">
              <a:ln>
                <a:noFill/>
              </a:ln>
              <a:solidFill>
                <a:prstClr val="black">
                  <a:lumMod val="75000"/>
                  <a:lumOff val="25000"/>
                </a:prstClr>
              </a:solidFill>
              <a:effectLst>
                <a:outerShdw blurRad="38100" dist="38100" dir="2700000" algn="tl">
                  <a:srgbClr val="000000">
                    <a:alpha val="43137"/>
                  </a:srgbClr>
                </a:outerShdw>
              </a:effectLst>
              <a:uLnTx/>
              <a:uFillTx/>
              <a:latin typeface="华文仿宋" panose="02010600040101010101" pitchFamily="2" charset="-122"/>
              <a:ea typeface="华文仿宋" panose="02010600040101010101" pitchFamily="2" charset="-122"/>
              <a:cs typeface="+mn-ea"/>
              <a:sym typeface="Arial" panose="020B0604020202090204" pitchFamily="34" charset="0"/>
            </a:endParaRPr>
          </a:p>
        </p:txBody>
      </p: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THANKS TO THE TEACHER'S CAREFUL GUIDANCE</a:t>
            </a:r>
            <a:endParaRPr kumimoji="0" lang="en-US" altLang="zh-CN" sz="1800" b="0" i="0" u="none" strike="noStrike" kern="120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pic>
        <p:nvPicPr>
          <p:cNvPr id="57" name="图片 56"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4735" y="264795"/>
            <a:ext cx="2491105" cy="24911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5245" y="-2096135"/>
            <a:ext cx="10756900" cy="10756900"/>
          </a:xfrm>
          <a:prstGeom prst="rect">
            <a:avLst/>
          </a:prstGeom>
          <a:effectLst>
            <a:outerShdw blurRad="50800" dist="50800" dir="5400000" algn="ctr" rotWithShape="0">
              <a:schemeClr val="bg2">
                <a:alpha val="0"/>
              </a:schemeClr>
            </a:outerShdw>
          </a:effectLst>
        </p:spPr>
      </p:pic>
      <p:sp>
        <p:nvSpPr>
          <p:cNvPr id="30" name="文本框 29"/>
          <p:cNvSpPr txBox="1"/>
          <p:nvPr/>
        </p:nvSpPr>
        <p:spPr>
          <a:xfrm>
            <a:off x="4949993" y="1895406"/>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框 30"/>
          <p:cNvSpPr txBox="1"/>
          <p:nvPr/>
        </p:nvSpPr>
        <p:spPr>
          <a:xfrm>
            <a:off x="4864885" y="2958759"/>
            <a:ext cx="7122224"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063771"/>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kumimoji="0" lang="zh-CN" altLang="en-US" sz="5400" b="1" i="0" u="none" strike="noStrike" kern="1200" cap="none" spc="300" normalizeH="0" baseline="0" noProof="0" dirty="0">
              <a:ln>
                <a:noFill/>
              </a:ln>
              <a:solidFill>
                <a:srgbClr val="063771"/>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矩形 31"/>
          <p:cNvSpPr/>
          <p:nvPr/>
        </p:nvSpPr>
        <p:spPr>
          <a:xfrm>
            <a:off x="5102470" y="2533279"/>
            <a:ext cx="665278" cy="45720"/>
          </a:xfrm>
          <a:prstGeom prst="rect">
            <a:avLst/>
          </a:prstGeom>
          <a:solidFill>
            <a:srgbClr val="06377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矩形 32"/>
          <p:cNvSpPr/>
          <p:nvPr/>
        </p:nvSpPr>
        <p:spPr>
          <a:xfrm>
            <a:off x="5019232" y="3866746"/>
            <a:ext cx="6899070"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Research background and significance</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8" name="iṧľíḋê"/>
          <p:cNvSpPr/>
          <p:nvPr/>
        </p:nvSpPr>
        <p:spPr bwMode="gray">
          <a:xfrm>
            <a:off x="7963535" y="2399665"/>
            <a:ext cx="4038600" cy="2022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a:bodyPr>
          <a:lstStyle/>
          <a:p>
            <a:pPr algn="just">
              <a:lnSpc>
                <a:spcPct val="130000"/>
              </a:lnSpc>
              <a:spcBef>
                <a:spcPct val="0"/>
              </a:spcBef>
            </a:pP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实际考察社会习俗在薪资信息传播中的影响</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具有现实意义</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 name="iṧľíḋê"/>
          <p:cNvSpPr/>
          <p:nvPr/>
        </p:nvSpPr>
        <p:spPr bwMode="gray">
          <a:xfrm>
            <a:off x="3637075" y="2399959"/>
            <a:ext cx="3843079" cy="202275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a:bodyPr>
          <a:lstStyle/>
          <a:p>
            <a:pPr indent="0" algn="just">
              <a:lnSpc>
                <a:spcPct val="150000"/>
              </a:lnSpc>
              <a:buFont typeface="Arial" panose="020B0604020202090204" pitchFamily="34" charset="0"/>
              <a:buNone/>
            </a:pP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尽管当局出台系列政策惩罚雇主限制薪资信息传播的行为，社会习俗仍可能成为影响传播的因素。</a:t>
            </a:r>
            <a:endPar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grpSp>
        <p:nvGrpSpPr>
          <p:cNvPr id="74" name="组合 73"/>
          <p:cNvGrpSpPr/>
          <p:nvPr/>
        </p:nvGrpSpPr>
        <p:grpSpPr>
          <a:xfrm>
            <a:off x="77656" y="714465"/>
            <a:ext cx="3741498" cy="45719"/>
            <a:chOff x="7460343" y="1311756"/>
            <a:chExt cx="2433027" cy="0"/>
          </a:xfrm>
        </p:grpSpPr>
        <p:cxnSp>
          <p:nvCxnSpPr>
            <p:cNvPr id="75" name="直接连接符 74"/>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2528047" y="-1"/>
            <a:ext cx="2429737" cy="725869"/>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684856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36" name="直接连接符 35"/>
          <p:cNvCxnSpPr/>
          <p:nvPr/>
        </p:nvCxnSpPr>
        <p:spPr>
          <a:xfrm>
            <a:off x="9673478" y="90144"/>
            <a:ext cx="0" cy="572770"/>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41" name="文本框 40"/>
          <p:cNvSpPr txBox="1"/>
          <p:nvPr/>
        </p:nvSpPr>
        <p:spPr>
          <a:xfrm>
            <a:off x="2281774" y="128508"/>
            <a:ext cx="2911835" cy="400110"/>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77"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78"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86" name="Oval 17"/>
          <p:cNvSpPr/>
          <p:nvPr/>
        </p:nvSpPr>
        <p:spPr>
          <a:xfrm>
            <a:off x="1970687" y="1582125"/>
            <a:ext cx="641266" cy="638407"/>
          </a:xfrm>
          <a:prstGeom prst="ellipse">
            <a:avLst/>
          </a:prstGeom>
          <a:solidFill>
            <a:srgbClr val="06377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87" name="Elbow Connector 8"/>
          <p:cNvCxnSpPr/>
          <p:nvPr/>
        </p:nvCxnSpPr>
        <p:spPr>
          <a:xfrm rot="10800000" flipV="1">
            <a:off x="1619664" y="1923888"/>
            <a:ext cx="391766" cy="316748"/>
          </a:xfrm>
          <a:prstGeom prst="bentConnector3">
            <a:avLst>
              <a:gd name="adj1" fmla="val 50000"/>
            </a:avLst>
          </a:prstGeom>
          <a:ln w="9525">
            <a:solidFill>
              <a:srgbClr val="06377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90" name="Oval 34"/>
          <p:cNvSpPr/>
          <p:nvPr/>
        </p:nvSpPr>
        <p:spPr>
          <a:xfrm>
            <a:off x="5977812" y="1571248"/>
            <a:ext cx="641265" cy="638407"/>
          </a:xfrm>
          <a:prstGeom prst="ellipse">
            <a:avLst/>
          </a:prstGeom>
          <a:solidFill>
            <a:srgbClr val="06377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1" name="Elbow Connector 53"/>
          <p:cNvCxnSpPr/>
          <p:nvPr/>
        </p:nvCxnSpPr>
        <p:spPr>
          <a:xfrm rot="10800000" flipV="1">
            <a:off x="5593323" y="1935391"/>
            <a:ext cx="391766" cy="316747"/>
          </a:xfrm>
          <a:prstGeom prst="bentConnector3">
            <a:avLst>
              <a:gd name="adj1" fmla="val 50000"/>
            </a:avLst>
          </a:prstGeom>
          <a:ln w="9525">
            <a:solidFill>
              <a:srgbClr val="06377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98" name="Oval 31"/>
          <p:cNvSpPr/>
          <p:nvPr/>
        </p:nvSpPr>
        <p:spPr>
          <a:xfrm>
            <a:off x="10324892" y="1563526"/>
            <a:ext cx="641265" cy="638408"/>
          </a:xfrm>
          <a:prstGeom prst="ellipse">
            <a:avLst/>
          </a:prstGeom>
          <a:solidFill>
            <a:srgbClr val="06377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cxnSp>
        <p:nvCxnSpPr>
          <p:cNvPr id="99" name="Elbow Connector 55"/>
          <p:cNvCxnSpPr/>
          <p:nvPr/>
        </p:nvCxnSpPr>
        <p:spPr>
          <a:xfrm rot="10800000" flipV="1">
            <a:off x="9939758" y="1917766"/>
            <a:ext cx="391767" cy="316747"/>
          </a:xfrm>
          <a:prstGeom prst="bentConnector3">
            <a:avLst>
              <a:gd name="adj1" fmla="val 50000"/>
            </a:avLst>
          </a:prstGeom>
          <a:ln w="9525">
            <a:solidFill>
              <a:srgbClr val="06377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101" name="pointer-spot-tool-for-maps_40028"/>
          <p:cNvSpPr>
            <a:spLocks noChangeAspect="1"/>
          </p:cNvSpPr>
          <p:nvPr/>
        </p:nvSpPr>
        <p:spPr bwMode="auto">
          <a:xfrm>
            <a:off x="2166378" y="1695708"/>
            <a:ext cx="298121" cy="3268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2" name="pointer-spot-tool-for-maps_40028"/>
          <p:cNvSpPr>
            <a:spLocks noChangeAspect="1"/>
          </p:cNvSpPr>
          <p:nvPr/>
        </p:nvSpPr>
        <p:spPr bwMode="auto">
          <a:xfrm>
            <a:off x="6137818" y="1727234"/>
            <a:ext cx="326889" cy="326434"/>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4" name="pointer-spot-tool-for-maps_40028"/>
          <p:cNvSpPr>
            <a:spLocks noChangeAspect="1"/>
          </p:cNvSpPr>
          <p:nvPr/>
        </p:nvSpPr>
        <p:spPr bwMode="auto">
          <a:xfrm>
            <a:off x="10461521" y="1713915"/>
            <a:ext cx="326889" cy="291584"/>
          </a:xfrm>
          <a:custGeom>
            <a:avLst/>
            <a:gdLst>
              <a:gd name="connsiteX0" fmla="*/ 19848 w 607639"/>
              <a:gd name="connsiteY0" fmla="*/ 502355 h 542013"/>
              <a:gd name="connsiteX1" fmla="*/ 587791 w 607639"/>
              <a:gd name="connsiteY1" fmla="*/ 502355 h 542013"/>
              <a:gd name="connsiteX2" fmla="*/ 607639 w 607639"/>
              <a:gd name="connsiteY2" fmla="*/ 522184 h 542013"/>
              <a:gd name="connsiteX3" fmla="*/ 587791 w 607639"/>
              <a:gd name="connsiteY3" fmla="*/ 542013 h 542013"/>
              <a:gd name="connsiteX4" fmla="*/ 19848 w 607639"/>
              <a:gd name="connsiteY4" fmla="*/ 542013 h 542013"/>
              <a:gd name="connsiteX5" fmla="*/ 0 w 607639"/>
              <a:gd name="connsiteY5" fmla="*/ 522184 h 542013"/>
              <a:gd name="connsiteX6" fmla="*/ 19848 w 607639"/>
              <a:gd name="connsiteY6" fmla="*/ 502355 h 542013"/>
              <a:gd name="connsiteX7" fmla="*/ 19846 w 607639"/>
              <a:gd name="connsiteY7" fmla="*/ 238017 h 542013"/>
              <a:gd name="connsiteX8" fmla="*/ 105903 w 607639"/>
              <a:gd name="connsiteY8" fmla="*/ 238017 h 542013"/>
              <a:gd name="connsiteX9" fmla="*/ 125748 w 607639"/>
              <a:gd name="connsiteY9" fmla="*/ 257836 h 542013"/>
              <a:gd name="connsiteX10" fmla="*/ 125748 w 607639"/>
              <a:gd name="connsiteY10" fmla="*/ 441538 h 542013"/>
              <a:gd name="connsiteX11" fmla="*/ 105903 w 607639"/>
              <a:gd name="connsiteY11" fmla="*/ 461357 h 542013"/>
              <a:gd name="connsiteX12" fmla="*/ 19846 w 607639"/>
              <a:gd name="connsiteY12" fmla="*/ 461357 h 542013"/>
              <a:gd name="connsiteX13" fmla="*/ 0 w 607639"/>
              <a:gd name="connsiteY13" fmla="*/ 441538 h 542013"/>
              <a:gd name="connsiteX14" fmla="*/ 0 w 607639"/>
              <a:gd name="connsiteY14" fmla="*/ 257836 h 542013"/>
              <a:gd name="connsiteX15" fmla="*/ 19846 w 607639"/>
              <a:gd name="connsiteY15" fmla="*/ 238017 h 542013"/>
              <a:gd name="connsiteX16" fmla="*/ 180524 w 607639"/>
              <a:gd name="connsiteY16" fmla="*/ 158702 h 542013"/>
              <a:gd name="connsiteX17" fmla="*/ 266492 w 607639"/>
              <a:gd name="connsiteY17" fmla="*/ 158702 h 542013"/>
              <a:gd name="connsiteX18" fmla="*/ 286426 w 607639"/>
              <a:gd name="connsiteY18" fmla="*/ 178518 h 542013"/>
              <a:gd name="connsiteX19" fmla="*/ 286426 w 607639"/>
              <a:gd name="connsiteY19" fmla="*/ 441541 h 542013"/>
              <a:gd name="connsiteX20" fmla="*/ 266492 w 607639"/>
              <a:gd name="connsiteY20" fmla="*/ 461357 h 542013"/>
              <a:gd name="connsiteX21" fmla="*/ 180524 w 607639"/>
              <a:gd name="connsiteY21" fmla="*/ 461357 h 542013"/>
              <a:gd name="connsiteX22" fmla="*/ 160678 w 607639"/>
              <a:gd name="connsiteY22" fmla="*/ 441541 h 542013"/>
              <a:gd name="connsiteX23" fmla="*/ 160678 w 607639"/>
              <a:gd name="connsiteY23" fmla="*/ 178518 h 542013"/>
              <a:gd name="connsiteX24" fmla="*/ 180524 w 607639"/>
              <a:gd name="connsiteY24" fmla="*/ 158702 h 542013"/>
              <a:gd name="connsiteX25" fmla="*/ 341060 w 607639"/>
              <a:gd name="connsiteY25" fmla="*/ 79386 h 542013"/>
              <a:gd name="connsiteX26" fmla="*/ 427117 w 607639"/>
              <a:gd name="connsiteY26" fmla="*/ 79386 h 542013"/>
              <a:gd name="connsiteX27" fmla="*/ 446962 w 607639"/>
              <a:gd name="connsiteY27" fmla="*/ 99204 h 542013"/>
              <a:gd name="connsiteX28" fmla="*/ 446962 w 607639"/>
              <a:gd name="connsiteY28" fmla="*/ 441538 h 542013"/>
              <a:gd name="connsiteX29" fmla="*/ 427117 w 607639"/>
              <a:gd name="connsiteY29" fmla="*/ 461357 h 542013"/>
              <a:gd name="connsiteX30" fmla="*/ 341060 w 607639"/>
              <a:gd name="connsiteY30" fmla="*/ 461357 h 542013"/>
              <a:gd name="connsiteX31" fmla="*/ 321214 w 607639"/>
              <a:gd name="connsiteY31" fmla="*/ 441538 h 542013"/>
              <a:gd name="connsiteX32" fmla="*/ 321214 w 607639"/>
              <a:gd name="connsiteY32" fmla="*/ 99204 h 542013"/>
              <a:gd name="connsiteX33" fmla="*/ 341060 w 607639"/>
              <a:gd name="connsiteY33" fmla="*/ 79386 h 542013"/>
              <a:gd name="connsiteX34" fmla="*/ 501737 w 607639"/>
              <a:gd name="connsiteY34" fmla="*/ 0 h 542013"/>
              <a:gd name="connsiteX35" fmla="*/ 587794 w 607639"/>
              <a:gd name="connsiteY35" fmla="*/ 0 h 542013"/>
              <a:gd name="connsiteX36" fmla="*/ 607639 w 607639"/>
              <a:gd name="connsiteY36" fmla="*/ 19819 h 542013"/>
              <a:gd name="connsiteX37" fmla="*/ 607639 w 607639"/>
              <a:gd name="connsiteY37" fmla="*/ 441537 h 542013"/>
              <a:gd name="connsiteX38" fmla="*/ 587794 w 607639"/>
              <a:gd name="connsiteY38" fmla="*/ 461357 h 542013"/>
              <a:gd name="connsiteX39" fmla="*/ 501737 w 607639"/>
              <a:gd name="connsiteY39" fmla="*/ 461357 h 542013"/>
              <a:gd name="connsiteX40" fmla="*/ 481891 w 607639"/>
              <a:gd name="connsiteY40" fmla="*/ 441537 h 542013"/>
              <a:gd name="connsiteX41" fmla="*/ 481891 w 607639"/>
              <a:gd name="connsiteY41" fmla="*/ 19819 h 542013"/>
              <a:gd name="connsiteX42" fmla="*/ 501737 w 607639"/>
              <a:gd name="connsiteY42" fmla="*/ 0 h 54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07639" h="542013">
                <a:moveTo>
                  <a:pt x="19848" y="502355"/>
                </a:moveTo>
                <a:lnTo>
                  <a:pt x="587791" y="502355"/>
                </a:lnTo>
                <a:cubicBezTo>
                  <a:pt x="598739" y="502355"/>
                  <a:pt x="607639" y="511247"/>
                  <a:pt x="607639" y="522184"/>
                </a:cubicBezTo>
                <a:cubicBezTo>
                  <a:pt x="607639" y="533121"/>
                  <a:pt x="598739" y="542013"/>
                  <a:pt x="587791" y="542013"/>
                </a:cubicBezTo>
                <a:lnTo>
                  <a:pt x="19848" y="542013"/>
                </a:lnTo>
                <a:cubicBezTo>
                  <a:pt x="8901" y="542013"/>
                  <a:pt x="0" y="533121"/>
                  <a:pt x="0" y="522184"/>
                </a:cubicBezTo>
                <a:cubicBezTo>
                  <a:pt x="0" y="511247"/>
                  <a:pt x="8901" y="502355"/>
                  <a:pt x="19848" y="502355"/>
                </a:cubicBezTo>
                <a:close/>
                <a:moveTo>
                  <a:pt x="19846" y="238017"/>
                </a:moveTo>
                <a:lnTo>
                  <a:pt x="105903" y="238017"/>
                </a:lnTo>
                <a:cubicBezTo>
                  <a:pt x="116849" y="238017"/>
                  <a:pt x="125748" y="246815"/>
                  <a:pt x="125748" y="257836"/>
                </a:cubicBezTo>
                <a:lnTo>
                  <a:pt x="125748" y="441538"/>
                </a:lnTo>
                <a:cubicBezTo>
                  <a:pt x="125748" y="452469"/>
                  <a:pt x="116849" y="461357"/>
                  <a:pt x="105903" y="461357"/>
                </a:cubicBezTo>
                <a:lnTo>
                  <a:pt x="19846" y="461357"/>
                </a:lnTo>
                <a:cubicBezTo>
                  <a:pt x="8899" y="461357"/>
                  <a:pt x="0" y="452469"/>
                  <a:pt x="0" y="441538"/>
                </a:cubicBezTo>
                <a:lnTo>
                  <a:pt x="0" y="257836"/>
                </a:lnTo>
                <a:cubicBezTo>
                  <a:pt x="0" y="246815"/>
                  <a:pt x="8899" y="238017"/>
                  <a:pt x="19846" y="238017"/>
                </a:cubicBezTo>
                <a:close/>
                <a:moveTo>
                  <a:pt x="180524" y="158702"/>
                </a:moveTo>
                <a:lnTo>
                  <a:pt x="266492" y="158702"/>
                </a:lnTo>
                <a:cubicBezTo>
                  <a:pt x="277527" y="158702"/>
                  <a:pt x="286426" y="167588"/>
                  <a:pt x="286426" y="178518"/>
                </a:cubicBezTo>
                <a:lnTo>
                  <a:pt x="286426" y="441541"/>
                </a:lnTo>
                <a:cubicBezTo>
                  <a:pt x="286426" y="452471"/>
                  <a:pt x="277527" y="461357"/>
                  <a:pt x="266492" y="461357"/>
                </a:cubicBezTo>
                <a:lnTo>
                  <a:pt x="180524" y="461357"/>
                </a:lnTo>
                <a:cubicBezTo>
                  <a:pt x="169488" y="461357"/>
                  <a:pt x="160678" y="452471"/>
                  <a:pt x="160678" y="441541"/>
                </a:cubicBezTo>
                <a:lnTo>
                  <a:pt x="160678" y="178518"/>
                </a:lnTo>
                <a:cubicBezTo>
                  <a:pt x="160678" y="167588"/>
                  <a:pt x="169488" y="158702"/>
                  <a:pt x="180524" y="158702"/>
                </a:cubicBezTo>
                <a:close/>
                <a:moveTo>
                  <a:pt x="341060" y="79386"/>
                </a:moveTo>
                <a:lnTo>
                  <a:pt x="427117" y="79386"/>
                </a:lnTo>
                <a:cubicBezTo>
                  <a:pt x="438063" y="79386"/>
                  <a:pt x="446962" y="88273"/>
                  <a:pt x="446962" y="99204"/>
                </a:cubicBezTo>
                <a:lnTo>
                  <a:pt x="446962" y="441538"/>
                </a:lnTo>
                <a:cubicBezTo>
                  <a:pt x="446962" y="452470"/>
                  <a:pt x="438063" y="461357"/>
                  <a:pt x="427117" y="461357"/>
                </a:cubicBezTo>
                <a:lnTo>
                  <a:pt x="341060" y="461357"/>
                </a:lnTo>
                <a:cubicBezTo>
                  <a:pt x="330113" y="461357"/>
                  <a:pt x="321214" y="452470"/>
                  <a:pt x="321214" y="441538"/>
                </a:cubicBezTo>
                <a:lnTo>
                  <a:pt x="321214" y="99204"/>
                </a:lnTo>
                <a:cubicBezTo>
                  <a:pt x="321214" y="88273"/>
                  <a:pt x="330113" y="79386"/>
                  <a:pt x="341060" y="79386"/>
                </a:cubicBezTo>
                <a:close/>
                <a:moveTo>
                  <a:pt x="501737" y="0"/>
                </a:moveTo>
                <a:lnTo>
                  <a:pt x="587794" y="0"/>
                </a:lnTo>
                <a:cubicBezTo>
                  <a:pt x="598740" y="0"/>
                  <a:pt x="607639" y="8888"/>
                  <a:pt x="607639" y="19819"/>
                </a:cubicBezTo>
                <a:lnTo>
                  <a:pt x="607639" y="441537"/>
                </a:lnTo>
                <a:cubicBezTo>
                  <a:pt x="607639" y="452469"/>
                  <a:pt x="598740" y="461357"/>
                  <a:pt x="587794" y="461357"/>
                </a:cubicBezTo>
                <a:lnTo>
                  <a:pt x="501737" y="461357"/>
                </a:lnTo>
                <a:cubicBezTo>
                  <a:pt x="490790" y="461357"/>
                  <a:pt x="481891" y="452469"/>
                  <a:pt x="481891" y="441537"/>
                </a:cubicBezTo>
                <a:lnTo>
                  <a:pt x="481891" y="19819"/>
                </a:lnTo>
                <a:cubicBezTo>
                  <a:pt x="481891" y="8888"/>
                  <a:pt x="490790" y="0"/>
                  <a:pt x="501737"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 name="文本框 3"/>
          <p:cNvSpPr txBox="1"/>
          <p:nvPr/>
        </p:nvSpPr>
        <p:spPr>
          <a:xfrm>
            <a:off x="-71755" y="995680"/>
            <a:ext cx="12263755" cy="400110"/>
          </a:xfrm>
          <a:prstGeom prst="rect">
            <a:avLst/>
          </a:prstGeom>
          <a:solidFill>
            <a:srgbClr val="063771"/>
          </a:solidFill>
        </p:spPr>
        <p:txBody>
          <a:bodyPr wrap="square" rtlCol="0">
            <a:spAutoFit/>
          </a:bodyPr>
          <a:lstStyle/>
          <a:p>
            <a:pPr algn="ctr"/>
            <a:r>
              <a:rPr lang="zh-CN" altLang="en-US" sz="2000" b="1" dirty="0">
                <a:solidFill>
                  <a:schemeClr val="bg1"/>
                </a:solidFill>
              </a:rPr>
              <a:t>引言与研究意义</a:t>
            </a:r>
            <a:endParaRPr lang="zh-CN" altLang="en-US" sz="2000" b="1" dirty="0">
              <a:solidFill>
                <a:schemeClr val="bg1"/>
              </a:solidFill>
            </a:endParaRPr>
          </a:p>
        </p:txBody>
      </p:sp>
      <p:sp>
        <p:nvSpPr>
          <p:cNvPr id="2" name="iṧľíḋê"/>
          <p:cNvSpPr/>
          <p:nvPr/>
        </p:nvSpPr>
        <p:spPr bwMode="gray">
          <a:xfrm>
            <a:off x="217712" y="2380611"/>
            <a:ext cx="3029339" cy="204209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46800" rIns="252000" bIns="46800" numCol="1" spcCol="0" rtlCol="0" fromWordArt="0" anchor="ctr" anchorCtr="0" forceAA="0" compatLnSpc="1">
            <a:normAutofit/>
          </a:bodyPr>
          <a:lstStyle/>
          <a:p>
            <a:pPr indent="0" algn="just">
              <a:lnSpc>
                <a:spcPct val="150000"/>
              </a:lnSpc>
              <a:buFont typeface="Arial" panose="020B0604020202090204" pitchFamily="34" charset="0"/>
              <a:buNone/>
            </a:pP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薪资信息在劳动市场中具有广泛应用</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然而</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薪资信息的传播</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具有不充分</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r>
              <a:rPr lang="zh-CN" altLang="en-US"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不平衡的特征</a:t>
            </a:r>
            <a:r>
              <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600" dirty="0">
              <a:solidFill>
                <a:schemeClr val="tx1">
                  <a:lumMod val="85000"/>
                  <a:lumOff val="15000"/>
                </a:scheme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9" name="十字形 8"/>
          <p:cNvSpPr/>
          <p:nvPr/>
        </p:nvSpPr>
        <p:spPr>
          <a:xfrm>
            <a:off x="3273058" y="3216456"/>
            <a:ext cx="338009" cy="332048"/>
          </a:xfrm>
          <a:prstGeom prst="plus">
            <a:avLst>
              <a:gd name="adj" fmla="val 32200"/>
            </a:avLst>
          </a:prstGeom>
          <a:solidFill>
            <a:schemeClr val="accent3"/>
          </a:solidFill>
          <a:ln>
            <a:no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箭头: 右 9"/>
          <p:cNvSpPr/>
          <p:nvPr/>
        </p:nvSpPr>
        <p:spPr>
          <a:xfrm>
            <a:off x="7459363" y="3216456"/>
            <a:ext cx="505114" cy="255873"/>
          </a:xfrm>
          <a:prstGeom prst="rightArrow">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8791318" y="5485368"/>
            <a:ext cx="907451" cy="398780"/>
          </a:xfrm>
          <a:prstGeom prst="rect">
            <a:avLst/>
          </a:prstGeom>
          <a:noFill/>
        </p:spPr>
        <p:txBody>
          <a:bodyPr wrap="square">
            <a:spAutoFit/>
          </a:bodyPr>
          <a:lstStyle/>
          <a:p>
            <a:r>
              <a:rPr lang="en-US" altLang="zh-CN" sz="2000" b="1" dirty="0">
                <a:solidFill>
                  <a:schemeClr val="accent3"/>
                </a:solidFill>
              </a:rPr>
              <a:t>89%</a:t>
            </a:r>
            <a:endParaRPr lang="en-US" altLang="zh-CN" sz="2000" b="1" dirty="0">
              <a:solidFill>
                <a:schemeClr val="accent3"/>
              </a:solidFill>
            </a:endParaRPr>
          </a:p>
        </p:txBody>
      </p:sp>
      <p:sp>
        <p:nvSpPr>
          <p:cNvPr id="112" name="矩形: 圆角 111"/>
          <p:cNvSpPr/>
          <p:nvPr/>
        </p:nvSpPr>
        <p:spPr>
          <a:xfrm>
            <a:off x="7201091" y="4973492"/>
            <a:ext cx="2556101" cy="1468772"/>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pic>
        <p:nvPicPr>
          <p:cNvPr id="5" name="图片 4"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
        <p:nvSpPr>
          <p:cNvPr id="12" name="文本框 11"/>
          <p:cNvSpPr txBox="1"/>
          <p:nvPr/>
        </p:nvSpPr>
        <p:spPr>
          <a:xfrm>
            <a:off x="8791318" y="5018643"/>
            <a:ext cx="907451" cy="398780"/>
          </a:xfrm>
          <a:prstGeom prst="rect">
            <a:avLst/>
          </a:prstGeom>
          <a:noFill/>
        </p:spPr>
        <p:txBody>
          <a:bodyPr wrap="square">
            <a:spAutoFit/>
          </a:bodyPr>
          <a:p>
            <a:r>
              <a:rPr lang="en-US" altLang="zh-CN" sz="2000" b="1" dirty="0">
                <a:solidFill>
                  <a:schemeClr val="accent3"/>
                </a:solidFill>
              </a:rPr>
              <a:t>69%</a:t>
            </a:r>
            <a:endParaRPr lang="en-US" altLang="zh-CN" sz="2000" b="1" dirty="0">
              <a:solidFill>
                <a:schemeClr val="accent3"/>
              </a:solidFill>
            </a:endParaRPr>
          </a:p>
        </p:txBody>
      </p:sp>
      <p:sp>
        <p:nvSpPr>
          <p:cNvPr id="13" name="文本框 12"/>
          <p:cNvSpPr txBox="1"/>
          <p:nvPr/>
        </p:nvSpPr>
        <p:spPr>
          <a:xfrm>
            <a:off x="8791318" y="5952093"/>
            <a:ext cx="907451" cy="398780"/>
          </a:xfrm>
          <a:prstGeom prst="rect">
            <a:avLst/>
          </a:prstGeom>
          <a:noFill/>
        </p:spPr>
        <p:txBody>
          <a:bodyPr wrap="square">
            <a:spAutoFit/>
          </a:bodyPr>
          <a:p>
            <a:r>
              <a:rPr lang="en-US" altLang="zh-CN" sz="2000" b="1" dirty="0">
                <a:solidFill>
                  <a:schemeClr val="accent3"/>
                </a:solidFill>
              </a:rPr>
              <a:t>40%</a:t>
            </a:r>
            <a:endParaRPr lang="en-US" altLang="zh-CN" sz="2000" b="1" dirty="0">
              <a:solidFill>
                <a:schemeClr val="accent3"/>
              </a:solidFill>
            </a:endParaRPr>
          </a:p>
        </p:txBody>
      </p:sp>
      <p:sp>
        <p:nvSpPr>
          <p:cNvPr id="15" name="文本框 14"/>
          <p:cNvSpPr txBox="1"/>
          <p:nvPr/>
        </p:nvSpPr>
        <p:spPr>
          <a:xfrm>
            <a:off x="7282180" y="5024755"/>
            <a:ext cx="1339215" cy="460375"/>
          </a:xfrm>
          <a:prstGeom prst="rect">
            <a:avLst/>
          </a:prstGeom>
          <a:noFill/>
        </p:spPr>
        <p:txBody>
          <a:bodyPr wrap="square" rtlCol="0">
            <a:spAutoFit/>
          </a:bodyPr>
          <a:p>
            <a:pPr algn="l"/>
            <a:r>
              <a:rPr lang="zh-CN" altLang="en-US" sz="1200" dirty="0">
                <a:solidFill>
                  <a:schemeClr val="tx1"/>
                </a:solidFill>
                <a:sym typeface="+mn-ea"/>
              </a:rPr>
              <a:t>询问薪资不符合社会道德</a:t>
            </a:r>
            <a:endParaRPr lang="zh-CN" altLang="en-US" sz="1200" dirty="0" smtClean="0">
              <a:solidFill>
                <a:schemeClr val="tx1"/>
              </a:solidFill>
              <a:latin typeface="Arial" panose="020B0604020202090204" pitchFamily="34" charset="0"/>
              <a:ea typeface="微软雅黑" panose="020B0503020204020204" pitchFamily="34" charset="-122"/>
              <a:cs typeface="+mn-ea"/>
              <a:sym typeface="+mn-ea"/>
            </a:endParaRPr>
          </a:p>
        </p:txBody>
      </p:sp>
      <p:sp>
        <p:nvSpPr>
          <p:cNvPr id="16" name="文本框 15"/>
          <p:cNvSpPr txBox="1"/>
          <p:nvPr/>
        </p:nvSpPr>
        <p:spPr>
          <a:xfrm>
            <a:off x="7282180" y="5491480"/>
            <a:ext cx="1339215" cy="460375"/>
          </a:xfrm>
          <a:prstGeom prst="rect">
            <a:avLst/>
          </a:prstGeom>
          <a:noFill/>
        </p:spPr>
        <p:txBody>
          <a:bodyPr wrap="square" rtlCol="0">
            <a:spAutoFit/>
          </a:bodyPr>
          <a:p>
            <a:pPr algn="l">
              <a:buClrTx/>
              <a:buSzTx/>
              <a:buFontTx/>
            </a:pPr>
            <a:r>
              <a:rPr lang="zh-CN" altLang="en-US" sz="1200" dirty="0">
                <a:solidFill>
                  <a:schemeClr val="tx1"/>
                </a:solidFill>
                <a:sym typeface="+mn-ea"/>
              </a:rPr>
              <a:t>不愿意询问同事薪资</a:t>
            </a:r>
            <a:endParaRPr lang="zh-CN" altLang="en-US" sz="1200" dirty="0">
              <a:solidFill>
                <a:schemeClr val="tx1"/>
              </a:solidFill>
              <a:sym typeface="+mn-ea"/>
            </a:endParaRPr>
          </a:p>
        </p:txBody>
      </p:sp>
      <p:sp>
        <p:nvSpPr>
          <p:cNvPr id="17" name="文本框 16"/>
          <p:cNvSpPr txBox="1"/>
          <p:nvPr/>
        </p:nvSpPr>
        <p:spPr>
          <a:xfrm>
            <a:off x="7282180" y="5890260"/>
            <a:ext cx="1508125" cy="460375"/>
          </a:xfrm>
          <a:prstGeom prst="rect">
            <a:avLst/>
          </a:prstGeom>
          <a:noFill/>
        </p:spPr>
        <p:txBody>
          <a:bodyPr wrap="square" rtlCol="0">
            <a:spAutoFit/>
          </a:bodyPr>
          <a:p>
            <a:pPr algn="l">
              <a:buClrTx/>
              <a:buSzTx/>
              <a:buFontTx/>
            </a:pPr>
            <a:r>
              <a:rPr lang="zh-CN" altLang="en-US" sz="1200" dirty="0">
                <a:solidFill>
                  <a:schemeClr val="tx1"/>
                </a:solidFill>
                <a:sym typeface="+mn-ea"/>
              </a:rPr>
              <a:t>不愿意透露个人薪酬</a:t>
            </a:r>
            <a:r>
              <a:rPr lang="en-US" altLang="zh-CN" sz="1200" dirty="0">
                <a:solidFill>
                  <a:schemeClr val="tx1"/>
                </a:solidFill>
                <a:sym typeface="+mn-ea"/>
              </a:rPr>
              <a:t>（</a:t>
            </a:r>
            <a:r>
              <a:rPr lang="zh-CN" altLang="en-US" sz="1200" dirty="0">
                <a:solidFill>
                  <a:schemeClr val="tx1"/>
                </a:solidFill>
                <a:sym typeface="+mn-ea"/>
              </a:rPr>
              <a:t>给予</a:t>
            </a:r>
            <a:r>
              <a:rPr lang="en-US" altLang="zh-CN" sz="1200" dirty="0">
                <a:sym typeface="+mn-ea"/>
              </a:rPr>
              <a:t>$</a:t>
            </a:r>
            <a:r>
              <a:rPr lang="en-US" altLang="zh-CN" sz="1200" dirty="0">
                <a:solidFill>
                  <a:schemeClr val="tx1"/>
                </a:solidFill>
                <a:sym typeface="+mn-ea"/>
              </a:rPr>
              <a:t>125</a:t>
            </a:r>
            <a:r>
              <a:rPr lang="zh-CN" altLang="en-US" sz="1200" dirty="0">
                <a:solidFill>
                  <a:schemeClr val="tx1"/>
                </a:solidFill>
                <a:sym typeface="+mn-ea"/>
              </a:rPr>
              <a:t>报酬</a:t>
            </a:r>
            <a:r>
              <a:rPr lang="en-US" altLang="zh-CN" sz="1200" dirty="0">
                <a:solidFill>
                  <a:schemeClr val="tx1"/>
                </a:solidFill>
                <a:sym typeface="+mn-ea"/>
              </a:rPr>
              <a:t>）</a:t>
            </a:r>
            <a:endParaRPr lang="en-US" altLang="zh-CN" sz="1200" dirty="0">
              <a:solidFill>
                <a:schemeClr val="tx1"/>
              </a:solidFill>
              <a:sym typeface="+mn-ea"/>
            </a:endParaRPr>
          </a:p>
        </p:txBody>
      </p:sp>
      <p:sp>
        <p:nvSpPr>
          <p:cNvPr id="18" name="矩形: 圆角 111"/>
          <p:cNvSpPr/>
          <p:nvPr/>
        </p:nvSpPr>
        <p:spPr>
          <a:xfrm>
            <a:off x="1081405" y="4973320"/>
            <a:ext cx="3876675" cy="1468755"/>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101" name="pointer-spot-tool-for-maps_40028"/>
          <p:cNvSpPr>
            <a:spLocks noChangeAspect="1"/>
          </p:cNvSpPr>
          <p:nvPr/>
        </p:nvSpPr>
        <p:spPr bwMode="auto">
          <a:xfrm>
            <a:off x="2186415" y="2812060"/>
            <a:ext cx="298121" cy="3268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2" name="pointer-spot-tool-for-maps_40028"/>
          <p:cNvSpPr>
            <a:spLocks noChangeAspect="1"/>
          </p:cNvSpPr>
          <p:nvPr/>
        </p:nvSpPr>
        <p:spPr bwMode="auto">
          <a:xfrm>
            <a:off x="4658833" y="2835311"/>
            <a:ext cx="326889" cy="326434"/>
          </a:xfrm>
          <a:custGeom>
            <a:avLst/>
            <a:gdLst>
              <a:gd name="T0" fmla="*/ 0 w 8160"/>
              <a:gd name="T1" fmla="*/ 4080 h 8160"/>
              <a:gd name="T2" fmla="*/ 8160 w 8160"/>
              <a:gd name="T3" fmla="*/ 4080 h 8160"/>
              <a:gd name="T4" fmla="*/ 4080 w 8160"/>
              <a:gd name="T5" fmla="*/ 7476 h 8160"/>
              <a:gd name="T6" fmla="*/ 3113 w 8160"/>
              <a:gd name="T7" fmla="*/ 6418 h 8160"/>
              <a:gd name="T8" fmla="*/ 4977 w 8160"/>
              <a:gd name="T9" fmla="*/ 6581 h 8160"/>
              <a:gd name="T10" fmla="*/ 2897 w 8160"/>
              <a:gd name="T11" fmla="*/ 5734 h 8160"/>
              <a:gd name="T12" fmla="*/ 5440 w 8160"/>
              <a:gd name="T13" fmla="*/ 4422 h 8160"/>
              <a:gd name="T14" fmla="*/ 2897 w 8160"/>
              <a:gd name="T15" fmla="*/ 5734 h 8160"/>
              <a:gd name="T16" fmla="*/ 2036 w 8160"/>
              <a:gd name="T17" fmla="*/ 4422 h 8160"/>
              <a:gd name="T18" fmla="*/ 1115 w 8160"/>
              <a:gd name="T19" fmla="*/ 5734 h 8160"/>
              <a:gd name="T20" fmla="*/ 4080 w 8160"/>
              <a:gd name="T21" fmla="*/ 684 h 8160"/>
              <a:gd name="T22" fmla="*/ 5047 w 8160"/>
              <a:gd name="T23" fmla="*/ 1742 h 8160"/>
              <a:gd name="T24" fmla="*/ 3183 w 8160"/>
              <a:gd name="T25" fmla="*/ 1579 h 8160"/>
              <a:gd name="T26" fmla="*/ 5263 w 8160"/>
              <a:gd name="T27" fmla="*/ 2426 h 8160"/>
              <a:gd name="T28" fmla="*/ 2720 w 8160"/>
              <a:gd name="T29" fmla="*/ 3738 h 8160"/>
              <a:gd name="T30" fmla="*/ 5263 w 8160"/>
              <a:gd name="T31" fmla="*/ 2426 h 8160"/>
              <a:gd name="T32" fmla="*/ 701 w 8160"/>
              <a:gd name="T33" fmla="*/ 3738 h 8160"/>
              <a:gd name="T34" fmla="*/ 2197 w 8160"/>
              <a:gd name="T35" fmla="*/ 2426 h 8160"/>
              <a:gd name="T36" fmla="*/ 6124 w 8160"/>
              <a:gd name="T37" fmla="*/ 4422 h 8160"/>
              <a:gd name="T38" fmla="*/ 7045 w 8160"/>
              <a:gd name="T39" fmla="*/ 5734 h 8160"/>
              <a:gd name="T40" fmla="*/ 6124 w 8160"/>
              <a:gd name="T41" fmla="*/ 4422 h 8160"/>
              <a:gd name="T42" fmla="*/ 5963 w 8160"/>
              <a:gd name="T43" fmla="*/ 2426 h 8160"/>
              <a:gd name="T44" fmla="*/ 7459 w 8160"/>
              <a:gd name="T45" fmla="*/ 3738 h 8160"/>
              <a:gd name="T46" fmla="*/ 6541 w 8160"/>
              <a:gd name="T47" fmla="*/ 1742 h 8160"/>
              <a:gd name="T48" fmla="*/ 5599 w 8160"/>
              <a:gd name="T49" fmla="*/ 1295 h 8160"/>
              <a:gd name="T50" fmla="*/ 6541 w 8160"/>
              <a:gd name="T51" fmla="*/ 1742 h 8160"/>
              <a:gd name="T52" fmla="*/ 2561 w 8160"/>
              <a:gd name="T53" fmla="*/ 1295 h 8160"/>
              <a:gd name="T54" fmla="*/ 1619 w 8160"/>
              <a:gd name="T55" fmla="*/ 1742 h 8160"/>
              <a:gd name="T56" fmla="*/ 1619 w 8160"/>
              <a:gd name="T57" fmla="*/ 6418 h 8160"/>
              <a:gd name="T58" fmla="*/ 2561 w 8160"/>
              <a:gd name="T59" fmla="*/ 6865 h 8160"/>
              <a:gd name="T60" fmla="*/ 1619 w 8160"/>
              <a:gd name="T61" fmla="*/ 6418 h 8160"/>
              <a:gd name="T62" fmla="*/ 5599 w 8160"/>
              <a:gd name="T63" fmla="*/ 6865 h 8160"/>
              <a:gd name="T64" fmla="*/ 6541 w 8160"/>
              <a:gd name="T65" fmla="*/ 6418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0" h="8160">
                <a:moveTo>
                  <a:pt x="4080" y="0"/>
                </a:moveTo>
                <a:cubicBezTo>
                  <a:pt x="1830" y="0"/>
                  <a:pt x="0" y="1830"/>
                  <a:pt x="0" y="4080"/>
                </a:cubicBezTo>
                <a:cubicBezTo>
                  <a:pt x="0" y="6330"/>
                  <a:pt x="1830" y="8160"/>
                  <a:pt x="4080" y="8160"/>
                </a:cubicBezTo>
                <a:cubicBezTo>
                  <a:pt x="6330" y="8160"/>
                  <a:pt x="8160" y="6330"/>
                  <a:pt x="8160" y="4080"/>
                </a:cubicBezTo>
                <a:cubicBezTo>
                  <a:pt x="8160" y="1830"/>
                  <a:pt x="6330" y="0"/>
                  <a:pt x="4080" y="0"/>
                </a:cubicBezTo>
                <a:close/>
                <a:moveTo>
                  <a:pt x="4080" y="7476"/>
                </a:moveTo>
                <a:cubicBezTo>
                  <a:pt x="3774" y="7476"/>
                  <a:pt x="3439" y="7142"/>
                  <a:pt x="3183" y="6581"/>
                </a:cubicBezTo>
                <a:cubicBezTo>
                  <a:pt x="3158" y="6528"/>
                  <a:pt x="3135" y="6474"/>
                  <a:pt x="3113" y="6418"/>
                </a:cubicBezTo>
                <a:lnTo>
                  <a:pt x="5047" y="6418"/>
                </a:lnTo>
                <a:cubicBezTo>
                  <a:pt x="5025" y="6474"/>
                  <a:pt x="5002" y="6528"/>
                  <a:pt x="4977" y="6581"/>
                </a:cubicBezTo>
                <a:cubicBezTo>
                  <a:pt x="4721" y="7142"/>
                  <a:pt x="4386" y="7476"/>
                  <a:pt x="4080" y="7476"/>
                </a:cubicBezTo>
                <a:close/>
                <a:moveTo>
                  <a:pt x="2897" y="5734"/>
                </a:moveTo>
                <a:cubicBezTo>
                  <a:pt x="2801" y="5331"/>
                  <a:pt x="2740" y="4886"/>
                  <a:pt x="2720" y="4422"/>
                </a:cubicBezTo>
                <a:lnTo>
                  <a:pt x="5440" y="4422"/>
                </a:lnTo>
                <a:cubicBezTo>
                  <a:pt x="5420" y="4886"/>
                  <a:pt x="5359" y="5331"/>
                  <a:pt x="5263" y="5734"/>
                </a:cubicBezTo>
                <a:lnTo>
                  <a:pt x="2897" y="5734"/>
                </a:lnTo>
                <a:close/>
                <a:moveTo>
                  <a:pt x="701" y="4422"/>
                </a:moveTo>
                <a:lnTo>
                  <a:pt x="2036" y="4422"/>
                </a:lnTo>
                <a:cubicBezTo>
                  <a:pt x="2054" y="4880"/>
                  <a:pt x="2109" y="5323"/>
                  <a:pt x="2197" y="5734"/>
                </a:cubicBezTo>
                <a:lnTo>
                  <a:pt x="1115" y="5734"/>
                </a:lnTo>
                <a:cubicBezTo>
                  <a:pt x="893" y="5339"/>
                  <a:pt x="748" y="4895"/>
                  <a:pt x="701" y="4422"/>
                </a:cubicBezTo>
                <a:close/>
                <a:moveTo>
                  <a:pt x="4080" y="684"/>
                </a:moveTo>
                <a:cubicBezTo>
                  <a:pt x="4386" y="684"/>
                  <a:pt x="4721" y="1018"/>
                  <a:pt x="4977" y="1579"/>
                </a:cubicBezTo>
                <a:cubicBezTo>
                  <a:pt x="5002" y="1632"/>
                  <a:pt x="5025" y="1686"/>
                  <a:pt x="5047" y="1742"/>
                </a:cubicBezTo>
                <a:lnTo>
                  <a:pt x="3113" y="1742"/>
                </a:lnTo>
                <a:cubicBezTo>
                  <a:pt x="3135" y="1686"/>
                  <a:pt x="3158" y="1632"/>
                  <a:pt x="3183" y="1579"/>
                </a:cubicBezTo>
                <a:cubicBezTo>
                  <a:pt x="3439" y="1018"/>
                  <a:pt x="3774" y="684"/>
                  <a:pt x="4080" y="684"/>
                </a:cubicBezTo>
                <a:close/>
                <a:moveTo>
                  <a:pt x="5263" y="2426"/>
                </a:moveTo>
                <a:cubicBezTo>
                  <a:pt x="5359" y="2829"/>
                  <a:pt x="5420" y="3274"/>
                  <a:pt x="5440" y="3738"/>
                </a:cubicBezTo>
                <a:lnTo>
                  <a:pt x="2720" y="3738"/>
                </a:lnTo>
                <a:cubicBezTo>
                  <a:pt x="2740" y="3274"/>
                  <a:pt x="2801" y="2829"/>
                  <a:pt x="2897" y="2426"/>
                </a:cubicBezTo>
                <a:lnTo>
                  <a:pt x="5263" y="2426"/>
                </a:lnTo>
                <a:close/>
                <a:moveTo>
                  <a:pt x="2036" y="3738"/>
                </a:moveTo>
                <a:lnTo>
                  <a:pt x="701" y="3738"/>
                </a:lnTo>
                <a:cubicBezTo>
                  <a:pt x="748" y="3265"/>
                  <a:pt x="893" y="2821"/>
                  <a:pt x="1115" y="2426"/>
                </a:cubicBezTo>
                <a:lnTo>
                  <a:pt x="2197" y="2426"/>
                </a:lnTo>
                <a:cubicBezTo>
                  <a:pt x="2109" y="2837"/>
                  <a:pt x="2054" y="3280"/>
                  <a:pt x="2036" y="3738"/>
                </a:cubicBezTo>
                <a:close/>
                <a:moveTo>
                  <a:pt x="6124" y="4422"/>
                </a:moveTo>
                <a:lnTo>
                  <a:pt x="7459" y="4422"/>
                </a:lnTo>
                <a:cubicBezTo>
                  <a:pt x="7412" y="4894"/>
                  <a:pt x="7267" y="5339"/>
                  <a:pt x="7045" y="5734"/>
                </a:cubicBezTo>
                <a:lnTo>
                  <a:pt x="5963" y="5734"/>
                </a:lnTo>
                <a:cubicBezTo>
                  <a:pt x="6051" y="5323"/>
                  <a:pt x="6106" y="4880"/>
                  <a:pt x="6124" y="4422"/>
                </a:cubicBezTo>
                <a:close/>
                <a:moveTo>
                  <a:pt x="6124" y="3738"/>
                </a:moveTo>
                <a:cubicBezTo>
                  <a:pt x="6106" y="3280"/>
                  <a:pt x="6051" y="2837"/>
                  <a:pt x="5963" y="2426"/>
                </a:cubicBezTo>
                <a:lnTo>
                  <a:pt x="7045" y="2426"/>
                </a:lnTo>
                <a:cubicBezTo>
                  <a:pt x="7267" y="2821"/>
                  <a:pt x="7412" y="3266"/>
                  <a:pt x="7459" y="3738"/>
                </a:cubicBezTo>
                <a:lnTo>
                  <a:pt x="6124" y="3738"/>
                </a:lnTo>
                <a:close/>
                <a:moveTo>
                  <a:pt x="6541" y="1742"/>
                </a:moveTo>
                <a:lnTo>
                  <a:pt x="5776" y="1742"/>
                </a:lnTo>
                <a:cubicBezTo>
                  <a:pt x="5723" y="1585"/>
                  <a:pt x="5664" y="1436"/>
                  <a:pt x="5599" y="1295"/>
                </a:cubicBezTo>
                <a:cubicBezTo>
                  <a:pt x="5545" y="1176"/>
                  <a:pt x="5488" y="1066"/>
                  <a:pt x="5428" y="963"/>
                </a:cubicBezTo>
                <a:cubicBezTo>
                  <a:pt x="5850" y="1146"/>
                  <a:pt x="6228" y="1413"/>
                  <a:pt x="6541" y="1742"/>
                </a:cubicBezTo>
                <a:close/>
                <a:moveTo>
                  <a:pt x="2732" y="963"/>
                </a:moveTo>
                <a:cubicBezTo>
                  <a:pt x="2672" y="1066"/>
                  <a:pt x="2615" y="1176"/>
                  <a:pt x="2561" y="1295"/>
                </a:cubicBezTo>
                <a:cubicBezTo>
                  <a:pt x="2496" y="1436"/>
                  <a:pt x="2437" y="1585"/>
                  <a:pt x="2384" y="1742"/>
                </a:cubicBezTo>
                <a:lnTo>
                  <a:pt x="1619" y="1742"/>
                </a:lnTo>
                <a:cubicBezTo>
                  <a:pt x="1932" y="1413"/>
                  <a:pt x="2310" y="1146"/>
                  <a:pt x="2732" y="963"/>
                </a:cubicBezTo>
                <a:close/>
                <a:moveTo>
                  <a:pt x="1619" y="6418"/>
                </a:moveTo>
                <a:lnTo>
                  <a:pt x="2384" y="6418"/>
                </a:lnTo>
                <a:cubicBezTo>
                  <a:pt x="2437" y="6575"/>
                  <a:pt x="2496" y="6724"/>
                  <a:pt x="2561" y="6865"/>
                </a:cubicBezTo>
                <a:cubicBezTo>
                  <a:pt x="2615" y="6984"/>
                  <a:pt x="2672" y="7094"/>
                  <a:pt x="2732" y="7197"/>
                </a:cubicBezTo>
                <a:cubicBezTo>
                  <a:pt x="2310" y="7014"/>
                  <a:pt x="1932" y="6747"/>
                  <a:pt x="1619" y="6418"/>
                </a:cubicBezTo>
                <a:close/>
                <a:moveTo>
                  <a:pt x="5428" y="7197"/>
                </a:moveTo>
                <a:cubicBezTo>
                  <a:pt x="5488" y="7094"/>
                  <a:pt x="5545" y="6984"/>
                  <a:pt x="5599" y="6865"/>
                </a:cubicBezTo>
                <a:cubicBezTo>
                  <a:pt x="5664" y="6724"/>
                  <a:pt x="5723" y="6575"/>
                  <a:pt x="5776" y="6418"/>
                </a:cubicBezTo>
                <a:lnTo>
                  <a:pt x="6541" y="6418"/>
                </a:lnTo>
                <a:cubicBezTo>
                  <a:pt x="6228" y="6747"/>
                  <a:pt x="5850" y="7014"/>
                  <a:pt x="5428" y="7197"/>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3" name="pointer-spot-tool-for-maps_40028"/>
          <p:cNvSpPr>
            <a:spLocks noChangeAspect="1"/>
          </p:cNvSpPr>
          <p:nvPr/>
        </p:nvSpPr>
        <p:spPr bwMode="auto">
          <a:xfrm>
            <a:off x="7202421" y="2812061"/>
            <a:ext cx="295856" cy="326889"/>
          </a:xfrm>
          <a:custGeom>
            <a:avLst/>
            <a:gdLst>
              <a:gd name="T0" fmla="*/ 2925 w 3748"/>
              <a:gd name="T1" fmla="*/ 2500 h 4147"/>
              <a:gd name="T2" fmla="*/ 2372 w 3748"/>
              <a:gd name="T3" fmla="*/ 2715 h 4147"/>
              <a:gd name="T4" fmla="*/ 1596 w 3748"/>
              <a:gd name="T5" fmla="*/ 2357 h 4147"/>
              <a:gd name="T6" fmla="*/ 1647 w 3748"/>
              <a:gd name="T7" fmla="*/ 2073 h 4147"/>
              <a:gd name="T8" fmla="*/ 1595 w 3748"/>
              <a:gd name="T9" fmla="*/ 1786 h 4147"/>
              <a:gd name="T10" fmla="*/ 2369 w 3748"/>
              <a:gd name="T11" fmla="*/ 1429 h 4147"/>
              <a:gd name="T12" fmla="*/ 2925 w 3748"/>
              <a:gd name="T13" fmla="*/ 1646 h 4147"/>
              <a:gd name="T14" fmla="*/ 3748 w 3748"/>
              <a:gd name="T15" fmla="*/ 823 h 4147"/>
              <a:gd name="T16" fmla="*/ 2925 w 3748"/>
              <a:gd name="T17" fmla="*/ 0 h 4147"/>
              <a:gd name="T18" fmla="*/ 2102 w 3748"/>
              <a:gd name="T19" fmla="*/ 823 h 4147"/>
              <a:gd name="T20" fmla="*/ 2143 w 3748"/>
              <a:gd name="T21" fmla="*/ 1078 h 4147"/>
              <a:gd name="T22" fmla="*/ 1352 w 3748"/>
              <a:gd name="T23" fmla="*/ 1443 h 4147"/>
              <a:gd name="T24" fmla="*/ 824 w 3748"/>
              <a:gd name="T25" fmla="*/ 1250 h 4147"/>
              <a:gd name="T26" fmla="*/ 0 w 3748"/>
              <a:gd name="T27" fmla="*/ 2073 h 4147"/>
              <a:gd name="T28" fmla="*/ 824 w 3748"/>
              <a:gd name="T29" fmla="*/ 2896 h 4147"/>
              <a:gd name="T30" fmla="*/ 1355 w 3748"/>
              <a:gd name="T31" fmla="*/ 2701 h 4147"/>
              <a:gd name="T32" fmla="*/ 2144 w 3748"/>
              <a:gd name="T33" fmla="*/ 3065 h 4147"/>
              <a:gd name="T34" fmla="*/ 2102 w 3748"/>
              <a:gd name="T35" fmla="*/ 3324 h 4147"/>
              <a:gd name="T36" fmla="*/ 2925 w 3748"/>
              <a:gd name="T37" fmla="*/ 4147 h 4147"/>
              <a:gd name="T38" fmla="*/ 3748 w 3748"/>
              <a:gd name="T39" fmla="*/ 3324 h 4147"/>
              <a:gd name="T40" fmla="*/ 2925 w 3748"/>
              <a:gd name="T41" fmla="*/ 2500 h 4147"/>
              <a:gd name="T42" fmla="*/ 2925 w 3748"/>
              <a:gd name="T43" fmla="*/ 3733 h 4147"/>
              <a:gd name="T44" fmla="*/ 2515 w 3748"/>
              <a:gd name="T45" fmla="*/ 3324 h 4147"/>
              <a:gd name="T46" fmla="*/ 2925 w 3748"/>
              <a:gd name="T47" fmla="*/ 2914 h 4147"/>
              <a:gd name="T48" fmla="*/ 3335 w 3748"/>
              <a:gd name="T49" fmla="*/ 3324 h 4147"/>
              <a:gd name="T50" fmla="*/ 2925 w 3748"/>
              <a:gd name="T51" fmla="*/ 3733 h 4147"/>
              <a:gd name="T52" fmla="*/ 2925 w 3748"/>
              <a:gd name="T53" fmla="*/ 1233 h 4147"/>
              <a:gd name="T54" fmla="*/ 2515 w 3748"/>
              <a:gd name="T55" fmla="*/ 823 h 4147"/>
              <a:gd name="T56" fmla="*/ 2925 w 3748"/>
              <a:gd name="T57" fmla="*/ 413 h 4147"/>
              <a:gd name="T58" fmla="*/ 3335 w 3748"/>
              <a:gd name="T59" fmla="*/ 823 h 4147"/>
              <a:gd name="T60" fmla="*/ 2925 w 3748"/>
              <a:gd name="T61" fmla="*/ 1233 h 4147"/>
              <a:gd name="T62" fmla="*/ 824 w 3748"/>
              <a:gd name="T63" fmla="*/ 1664 h 4147"/>
              <a:gd name="T64" fmla="*/ 1233 w 3748"/>
              <a:gd name="T65" fmla="*/ 2073 h 4147"/>
              <a:gd name="T66" fmla="*/ 1159 w 3748"/>
              <a:gd name="T67" fmla="*/ 2308 h 4147"/>
              <a:gd name="T68" fmla="*/ 1132 w 3748"/>
              <a:gd name="T69" fmla="*/ 2343 h 4147"/>
              <a:gd name="T70" fmla="*/ 824 w 3748"/>
              <a:gd name="T71" fmla="*/ 2483 h 4147"/>
              <a:gd name="T72" fmla="*/ 414 w 3748"/>
              <a:gd name="T73" fmla="*/ 2073 h 4147"/>
              <a:gd name="T74" fmla="*/ 824 w 3748"/>
              <a:gd name="T75" fmla="*/ 1664 h 4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48" h="4147">
                <a:moveTo>
                  <a:pt x="2925" y="2500"/>
                </a:moveTo>
                <a:cubicBezTo>
                  <a:pt x="2719" y="2500"/>
                  <a:pt x="2524" y="2577"/>
                  <a:pt x="2372" y="2715"/>
                </a:cubicBezTo>
                <a:lnTo>
                  <a:pt x="1596" y="2357"/>
                </a:lnTo>
                <a:cubicBezTo>
                  <a:pt x="1630" y="2266"/>
                  <a:pt x="1647" y="2171"/>
                  <a:pt x="1647" y="2073"/>
                </a:cubicBezTo>
                <a:cubicBezTo>
                  <a:pt x="1647" y="1975"/>
                  <a:pt x="1629" y="1878"/>
                  <a:pt x="1595" y="1786"/>
                </a:cubicBezTo>
                <a:lnTo>
                  <a:pt x="2369" y="1429"/>
                </a:lnTo>
                <a:cubicBezTo>
                  <a:pt x="2522" y="1569"/>
                  <a:pt x="2718" y="1646"/>
                  <a:pt x="2925" y="1646"/>
                </a:cubicBezTo>
                <a:cubicBezTo>
                  <a:pt x="3379" y="1646"/>
                  <a:pt x="3748" y="1277"/>
                  <a:pt x="3748" y="823"/>
                </a:cubicBezTo>
                <a:cubicBezTo>
                  <a:pt x="3748" y="369"/>
                  <a:pt x="3379" y="0"/>
                  <a:pt x="2925" y="0"/>
                </a:cubicBezTo>
                <a:cubicBezTo>
                  <a:pt x="2471" y="0"/>
                  <a:pt x="2102" y="369"/>
                  <a:pt x="2102" y="823"/>
                </a:cubicBezTo>
                <a:cubicBezTo>
                  <a:pt x="2102" y="910"/>
                  <a:pt x="2116" y="996"/>
                  <a:pt x="2143" y="1078"/>
                </a:cubicBezTo>
                <a:lnTo>
                  <a:pt x="1352" y="1443"/>
                </a:lnTo>
                <a:cubicBezTo>
                  <a:pt x="1204" y="1319"/>
                  <a:pt x="1017" y="1250"/>
                  <a:pt x="824" y="1250"/>
                </a:cubicBezTo>
                <a:cubicBezTo>
                  <a:pt x="370" y="1250"/>
                  <a:pt x="0" y="1619"/>
                  <a:pt x="0" y="2073"/>
                </a:cubicBezTo>
                <a:cubicBezTo>
                  <a:pt x="0" y="2527"/>
                  <a:pt x="370" y="2896"/>
                  <a:pt x="824" y="2896"/>
                </a:cubicBezTo>
                <a:cubicBezTo>
                  <a:pt x="1018" y="2896"/>
                  <a:pt x="1206" y="2827"/>
                  <a:pt x="1355" y="2701"/>
                </a:cubicBezTo>
                <a:lnTo>
                  <a:pt x="2144" y="3065"/>
                </a:lnTo>
                <a:cubicBezTo>
                  <a:pt x="2116" y="3149"/>
                  <a:pt x="2102" y="3235"/>
                  <a:pt x="2102" y="3324"/>
                </a:cubicBezTo>
                <a:cubicBezTo>
                  <a:pt x="2102" y="3777"/>
                  <a:pt x="2471" y="4147"/>
                  <a:pt x="2925" y="4147"/>
                </a:cubicBezTo>
                <a:cubicBezTo>
                  <a:pt x="3379" y="4147"/>
                  <a:pt x="3748" y="3777"/>
                  <a:pt x="3748" y="3324"/>
                </a:cubicBezTo>
                <a:cubicBezTo>
                  <a:pt x="3748" y="2870"/>
                  <a:pt x="3379" y="2500"/>
                  <a:pt x="2925" y="2500"/>
                </a:cubicBezTo>
                <a:close/>
                <a:moveTo>
                  <a:pt x="2925" y="3733"/>
                </a:moveTo>
                <a:cubicBezTo>
                  <a:pt x="2699" y="3733"/>
                  <a:pt x="2515" y="3550"/>
                  <a:pt x="2515" y="3324"/>
                </a:cubicBezTo>
                <a:cubicBezTo>
                  <a:pt x="2515" y="3098"/>
                  <a:pt x="2699" y="2914"/>
                  <a:pt x="2925" y="2914"/>
                </a:cubicBezTo>
                <a:cubicBezTo>
                  <a:pt x="3151" y="2914"/>
                  <a:pt x="3335" y="3098"/>
                  <a:pt x="3335" y="3324"/>
                </a:cubicBezTo>
                <a:cubicBezTo>
                  <a:pt x="3335" y="3550"/>
                  <a:pt x="3151" y="3733"/>
                  <a:pt x="2925" y="3733"/>
                </a:cubicBezTo>
                <a:close/>
                <a:moveTo>
                  <a:pt x="2925" y="1233"/>
                </a:moveTo>
                <a:cubicBezTo>
                  <a:pt x="2699" y="1233"/>
                  <a:pt x="2515" y="1049"/>
                  <a:pt x="2515" y="823"/>
                </a:cubicBezTo>
                <a:cubicBezTo>
                  <a:pt x="2515" y="597"/>
                  <a:pt x="2699" y="413"/>
                  <a:pt x="2925" y="413"/>
                </a:cubicBezTo>
                <a:cubicBezTo>
                  <a:pt x="3151" y="413"/>
                  <a:pt x="3335" y="597"/>
                  <a:pt x="3335" y="823"/>
                </a:cubicBezTo>
                <a:cubicBezTo>
                  <a:pt x="3335" y="1049"/>
                  <a:pt x="3151" y="1233"/>
                  <a:pt x="2925" y="1233"/>
                </a:cubicBezTo>
                <a:close/>
                <a:moveTo>
                  <a:pt x="824" y="1664"/>
                </a:moveTo>
                <a:cubicBezTo>
                  <a:pt x="1049" y="1664"/>
                  <a:pt x="1233" y="1847"/>
                  <a:pt x="1233" y="2073"/>
                </a:cubicBezTo>
                <a:cubicBezTo>
                  <a:pt x="1233" y="2158"/>
                  <a:pt x="1208" y="2239"/>
                  <a:pt x="1159" y="2308"/>
                </a:cubicBezTo>
                <a:cubicBezTo>
                  <a:pt x="1159" y="2308"/>
                  <a:pt x="1141" y="2332"/>
                  <a:pt x="1132" y="2343"/>
                </a:cubicBezTo>
                <a:cubicBezTo>
                  <a:pt x="1053" y="2432"/>
                  <a:pt x="941" y="2483"/>
                  <a:pt x="824" y="2483"/>
                </a:cubicBezTo>
                <a:cubicBezTo>
                  <a:pt x="598" y="2483"/>
                  <a:pt x="414" y="2299"/>
                  <a:pt x="414" y="2073"/>
                </a:cubicBezTo>
                <a:cubicBezTo>
                  <a:pt x="414" y="1847"/>
                  <a:pt x="598" y="1664"/>
                  <a:pt x="824" y="1664"/>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7" name="表格 4"/>
          <p:cNvGraphicFramePr>
            <a:graphicFrameLocks noGrp="1"/>
          </p:cNvGraphicFramePr>
          <p:nvPr/>
        </p:nvGraphicFramePr>
        <p:xfrm>
          <a:off x="633506" y="1810751"/>
          <a:ext cx="7353497" cy="4332785"/>
        </p:xfrm>
        <a:graphic>
          <a:graphicData uri="http://schemas.openxmlformats.org/drawingml/2006/table">
            <a:tbl>
              <a:tblPr firstRow="1" bandRow="1">
                <a:tableStyleId>{5C22544A-7EE6-4342-B048-85BDC9FD1C3A}</a:tableStyleId>
              </a:tblPr>
              <a:tblGrid>
                <a:gridCol w="2258357"/>
                <a:gridCol w="2547570"/>
                <a:gridCol w="2547570"/>
              </a:tblGrid>
              <a:tr h="866557">
                <a:tc>
                  <a:txBody>
                    <a:bodyPr/>
                    <a:lstStyle/>
                    <a:p>
                      <a:pPr algn="ctr"/>
                      <a:r>
                        <a:rPr lang="zh-CN" altLang="en-US" sz="2400" b="1" dirty="0">
                          <a:solidFill>
                            <a:schemeClr val="bg1"/>
                          </a:solidFill>
                          <a:latin typeface="+mn-ea"/>
                          <a:ea typeface="+mn-ea"/>
                        </a:rPr>
                        <a:t>物质层面</a:t>
                      </a:r>
                      <a:endParaRPr lang="zh-CN" altLang="en-US" sz="2400" b="1" dirty="0">
                        <a:solidFill>
                          <a:schemeClr val="bg1"/>
                        </a:solidFill>
                        <a:latin typeface="+mn-ea"/>
                        <a:ea typeface="+mn-ea"/>
                      </a:endParaRPr>
                    </a:p>
                  </a:txBody>
                  <a:tcPr anchor="ctr">
                    <a:solidFill>
                      <a:schemeClr val="accent3"/>
                    </a:solidFill>
                  </a:tcPr>
                </a:tc>
                <a:tc>
                  <a:txBody>
                    <a:bodyPr/>
                    <a:lstStyle/>
                    <a:p>
                      <a:pPr algn="ctr"/>
                      <a:r>
                        <a:rPr lang="zh-CN" altLang="en-US" sz="2400" b="1" dirty="0">
                          <a:solidFill>
                            <a:schemeClr val="bg1"/>
                          </a:solidFill>
                          <a:latin typeface="+mn-ea"/>
                          <a:ea typeface="+mn-ea"/>
                        </a:rPr>
                        <a:t>人力资本层面</a:t>
                      </a:r>
                      <a:endParaRPr lang="zh-CN" altLang="en-US" sz="2400" b="1" dirty="0">
                        <a:solidFill>
                          <a:schemeClr val="bg1"/>
                        </a:solidFill>
                        <a:latin typeface="+mn-ea"/>
                        <a:ea typeface="+mn-ea"/>
                      </a:endParaRPr>
                    </a:p>
                  </a:txBody>
                  <a:tcPr anchor="ctr">
                    <a:solidFill>
                      <a:schemeClr val="accent3"/>
                    </a:solidFill>
                  </a:tcPr>
                </a:tc>
                <a:tc>
                  <a:txBody>
                    <a:bodyPr/>
                    <a:lstStyle/>
                    <a:p>
                      <a:pPr algn="ctr"/>
                      <a:r>
                        <a:rPr lang="zh-CN" altLang="en-US" sz="2400" b="1" dirty="0">
                          <a:solidFill>
                            <a:schemeClr val="bg1"/>
                          </a:solidFill>
                          <a:latin typeface="+mn-ea"/>
                          <a:ea typeface="+mn-ea"/>
                        </a:rPr>
                        <a:t>行为差异层面</a:t>
                      </a:r>
                      <a:endParaRPr lang="zh-CN" altLang="en-US" sz="2400" b="1" dirty="0">
                        <a:solidFill>
                          <a:schemeClr val="bg1"/>
                        </a:solidFill>
                        <a:latin typeface="+mn-ea"/>
                        <a:ea typeface="+mn-ea"/>
                      </a:endParaRPr>
                    </a:p>
                  </a:txBody>
                  <a:tcPr anchor="ctr">
                    <a:solidFill>
                      <a:schemeClr val="accent3"/>
                    </a:solidFill>
                  </a:tcPr>
                </a:tc>
              </a:tr>
              <a:tr h="866557">
                <a:tc>
                  <a:txBody>
                    <a:bodyPr/>
                    <a:lstStyle/>
                    <a:p>
                      <a:pPr algn="ctr"/>
                      <a:endParaRPr lang="zh-CN" altLang="en-US" dirty="0">
                        <a:solidFill>
                          <a:schemeClr val="tx1">
                            <a:lumMod val="75000"/>
                            <a:lumOff val="25000"/>
                          </a:schemeClr>
                        </a:solidFill>
                        <a:latin typeface="+mn-ea"/>
                        <a:ea typeface="+mn-ea"/>
                      </a:endParaRPr>
                    </a:p>
                  </a:txBody>
                  <a:tcPr anchor="ctr">
                    <a:noFill/>
                  </a:tcPr>
                </a:tc>
                <a:tc>
                  <a:txBody>
                    <a:bodyPr/>
                    <a:lstStyle/>
                    <a:p>
                      <a:pPr algn="ctr"/>
                      <a:endParaRPr lang="zh-CN" altLang="en-US" sz="1600" b="0" dirty="0">
                        <a:solidFill>
                          <a:schemeClr val="tx1">
                            <a:lumMod val="75000"/>
                            <a:lumOff val="25000"/>
                          </a:schemeClr>
                        </a:solidFill>
                        <a:latin typeface="+mn-ea"/>
                        <a:ea typeface="+mn-ea"/>
                      </a:endParaRPr>
                    </a:p>
                  </a:txBody>
                  <a:tcPr anchor="ctr">
                    <a:noFill/>
                  </a:tcPr>
                </a:tc>
                <a:tc>
                  <a:txBody>
                    <a:bodyPr/>
                    <a:lstStyle/>
                    <a:p>
                      <a:pPr algn="ctr"/>
                      <a:endParaRPr lang="zh-CN" altLang="en-US" sz="1600" b="0" dirty="0">
                        <a:solidFill>
                          <a:schemeClr val="tx1">
                            <a:lumMod val="75000"/>
                            <a:lumOff val="25000"/>
                          </a:schemeClr>
                        </a:solidFill>
                        <a:latin typeface="+mn-ea"/>
                        <a:ea typeface="+mn-ea"/>
                      </a:endParaRPr>
                    </a:p>
                  </a:txBody>
                  <a:tcPr anchor="ctr">
                    <a:noFill/>
                  </a:tcPr>
                </a:tc>
              </a:tr>
              <a:tr h="866557">
                <a:tc>
                  <a:txBody>
                    <a:bodyPr/>
                    <a:lstStyle/>
                    <a:p>
                      <a:pPr algn="ctr"/>
                      <a:endParaRPr lang="zh-CN" altLang="en-US" dirty="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a:endParaRPr lang="zh-CN" altLang="en-US" sz="1600" b="0" dirty="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a:endParaRPr lang="zh-CN" altLang="en-US" sz="1600" b="0" dirty="0">
                        <a:solidFill>
                          <a:schemeClr val="tx1">
                            <a:lumMod val="75000"/>
                            <a:lumOff val="25000"/>
                          </a:schemeClr>
                        </a:solidFill>
                        <a:latin typeface="+mn-ea"/>
                        <a:ea typeface="+mn-ea"/>
                      </a:endParaRPr>
                    </a:p>
                  </a:txBody>
                  <a:tcPr anchor="ctr">
                    <a:solidFill>
                      <a:schemeClr val="bg1">
                        <a:lumMod val="85000"/>
                      </a:schemeClr>
                    </a:solidFill>
                  </a:tcPr>
                </a:tc>
              </a:tr>
              <a:tr h="866557">
                <a:tc>
                  <a:txBody>
                    <a:bodyPr/>
                    <a:lstStyle/>
                    <a:p>
                      <a:pPr algn="ctr"/>
                      <a:endParaRPr lang="zh-CN" altLang="en-US" dirty="0">
                        <a:solidFill>
                          <a:schemeClr val="tx1">
                            <a:lumMod val="75000"/>
                            <a:lumOff val="25000"/>
                          </a:schemeClr>
                        </a:solidFill>
                        <a:latin typeface="+mn-ea"/>
                        <a:ea typeface="+mn-ea"/>
                      </a:endParaRPr>
                    </a:p>
                  </a:txBody>
                  <a:tcPr anchor="ctr">
                    <a:noFill/>
                  </a:tcPr>
                </a:tc>
                <a:tc>
                  <a:txBody>
                    <a:bodyPr/>
                    <a:lstStyle/>
                    <a:p>
                      <a:pPr algn="ctr"/>
                      <a:endParaRPr lang="zh-CN" altLang="en-US" sz="1600" b="0" dirty="0">
                        <a:solidFill>
                          <a:schemeClr val="tx1">
                            <a:lumMod val="75000"/>
                            <a:lumOff val="25000"/>
                          </a:schemeClr>
                        </a:solidFill>
                        <a:latin typeface="+mn-ea"/>
                        <a:ea typeface="+mn-ea"/>
                      </a:endParaRPr>
                    </a:p>
                  </a:txBody>
                  <a:tcPr anchor="ctr">
                    <a:noFill/>
                  </a:tcPr>
                </a:tc>
                <a:tc>
                  <a:txBody>
                    <a:bodyPr/>
                    <a:lstStyle/>
                    <a:p>
                      <a:pPr algn="ctr"/>
                      <a:endParaRPr lang="zh-CN" altLang="en-US" sz="1600" b="0" dirty="0">
                        <a:solidFill>
                          <a:schemeClr val="tx1">
                            <a:lumMod val="75000"/>
                            <a:lumOff val="25000"/>
                          </a:schemeClr>
                        </a:solidFill>
                        <a:latin typeface="+mn-ea"/>
                        <a:ea typeface="+mn-ea"/>
                      </a:endParaRPr>
                    </a:p>
                  </a:txBody>
                  <a:tcPr anchor="ctr">
                    <a:noFill/>
                  </a:tcPr>
                </a:tc>
              </a:tr>
              <a:tr h="866140">
                <a:tc>
                  <a:txBody>
                    <a:bodyPr/>
                    <a:lstStyle/>
                    <a:p>
                      <a:pPr algn="ctr"/>
                      <a:endParaRPr lang="zh-CN" altLang="en-US" dirty="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a:endParaRPr lang="zh-CN" altLang="en-US" sz="1600" b="0" dirty="0">
                        <a:solidFill>
                          <a:schemeClr val="tx1">
                            <a:lumMod val="75000"/>
                            <a:lumOff val="25000"/>
                          </a:schemeClr>
                        </a:solidFill>
                        <a:latin typeface="+mn-ea"/>
                        <a:ea typeface="+mn-ea"/>
                      </a:endParaRPr>
                    </a:p>
                  </a:txBody>
                  <a:tcPr anchor="ctr">
                    <a:solidFill>
                      <a:schemeClr val="bg1">
                        <a:lumMod val="85000"/>
                      </a:schemeClr>
                    </a:solidFill>
                  </a:tcPr>
                </a:tc>
                <a:tc>
                  <a:txBody>
                    <a:bodyPr/>
                    <a:lstStyle/>
                    <a:p>
                      <a:pPr algn="ctr"/>
                      <a:endParaRPr lang="zh-CN" altLang="en-US" sz="1600" b="0" dirty="0">
                        <a:solidFill>
                          <a:schemeClr val="tx1">
                            <a:lumMod val="75000"/>
                            <a:lumOff val="25000"/>
                          </a:schemeClr>
                        </a:solidFill>
                        <a:latin typeface="+mn-ea"/>
                        <a:ea typeface="+mn-ea"/>
                      </a:endParaRPr>
                    </a:p>
                  </a:txBody>
                  <a:tcPr anchor="ctr">
                    <a:solidFill>
                      <a:schemeClr val="bg1">
                        <a:lumMod val="85000"/>
                      </a:schemeClr>
                    </a:solidFill>
                  </a:tcPr>
                </a:tc>
              </a:tr>
            </a:tbl>
          </a:graphicData>
        </a:graphic>
      </p:graphicFrame>
      <p:sp>
        <p:nvSpPr>
          <p:cNvPr id="8" name="箭头: 右 7"/>
          <p:cNvSpPr/>
          <p:nvPr/>
        </p:nvSpPr>
        <p:spPr>
          <a:xfrm>
            <a:off x="8132757" y="3914502"/>
            <a:ext cx="671804" cy="379430"/>
          </a:xfrm>
          <a:prstGeom prst="rightArrow">
            <a:avLst/>
          </a:prstGeom>
          <a:solidFill>
            <a:srgbClr val="063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0001941" y="2083908"/>
            <a:ext cx="1822212" cy="369332"/>
          </a:xfrm>
          <a:prstGeom prst="rect">
            <a:avLst/>
          </a:prstGeom>
          <a:noFill/>
        </p:spPr>
        <p:txBody>
          <a:bodyPr wrap="square" rtlCol="0">
            <a:spAutoFit/>
          </a:bodyPr>
          <a:lstStyle/>
          <a:p>
            <a:pPr algn="just"/>
            <a:r>
              <a:rPr lang="zh-CN" altLang="en-US" dirty="0">
                <a:latin typeface="Arial" panose="020B0604020202090204" pitchFamily="34" charset="0"/>
                <a:ea typeface="微软雅黑" panose="020B0503020204020204" pitchFamily="34" charset="-122"/>
                <a:cs typeface="+mn-ea"/>
                <a:sym typeface="Arial" panose="020B0604020202090204" pitchFamily="34" charset="0"/>
              </a:rPr>
              <a:t>总结</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1</a:t>
            </a: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8" name="矩形: 圆角 37"/>
          <p:cNvSpPr/>
          <p:nvPr/>
        </p:nvSpPr>
        <p:spPr>
          <a:xfrm>
            <a:off x="9100944" y="1817423"/>
            <a:ext cx="2556101" cy="902302"/>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文本框 9"/>
          <p:cNvSpPr txBox="1"/>
          <p:nvPr/>
        </p:nvSpPr>
        <p:spPr>
          <a:xfrm>
            <a:off x="10001941" y="3899716"/>
            <a:ext cx="1380444" cy="369332"/>
          </a:xfrm>
          <a:prstGeom prst="rect">
            <a:avLst/>
          </a:prstGeom>
          <a:noFill/>
        </p:spPr>
        <p:txBody>
          <a:bodyPr wrap="square" rtlCol="0">
            <a:spAutoFit/>
          </a:bodyPr>
          <a:lstStyle/>
          <a:p>
            <a:pPr algn="just"/>
            <a:r>
              <a:rPr lang="zh-CN" altLang="en-US" dirty="0">
                <a:latin typeface="Arial" panose="020B0604020202090204" pitchFamily="34" charset="0"/>
                <a:ea typeface="微软雅黑" panose="020B0503020204020204" pitchFamily="34" charset="-122"/>
                <a:cs typeface="+mn-ea"/>
                <a:sym typeface="Arial" panose="020B0604020202090204" pitchFamily="34" charset="0"/>
              </a:rPr>
              <a:t>总结</a:t>
            </a:r>
            <a:r>
              <a:rPr lang="en-US" altLang="zh-CN" dirty="0">
                <a:latin typeface="Arial" panose="020B0604020202090204" pitchFamily="34" charset="0"/>
                <a:ea typeface="微软雅黑" panose="020B0503020204020204" pitchFamily="34" charset="-122"/>
                <a:cs typeface="+mn-ea"/>
                <a:sym typeface="Arial" panose="020B0604020202090204" pitchFamily="34" charset="0"/>
              </a:rPr>
              <a:t>2</a:t>
            </a:r>
            <a:endParaRPr lang="zh-CN" altLang="en-US"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0" name="矩形: 圆角 39"/>
          <p:cNvSpPr/>
          <p:nvPr/>
        </p:nvSpPr>
        <p:spPr>
          <a:xfrm>
            <a:off x="9114364" y="3633231"/>
            <a:ext cx="2556101" cy="902302"/>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0" name="矩形: 圆角 79"/>
          <p:cNvSpPr/>
          <p:nvPr/>
        </p:nvSpPr>
        <p:spPr>
          <a:xfrm>
            <a:off x="9089049" y="5367563"/>
            <a:ext cx="2556101" cy="902302"/>
          </a:xfrm>
          <a:prstGeom prst="roundRect">
            <a:avLst/>
          </a:prstGeom>
          <a:noFill/>
          <a:ln w="19050">
            <a:solidFill>
              <a:srgbClr val="06377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1" name="矩形: 圆角 80"/>
          <p:cNvSpPr/>
          <p:nvPr/>
        </p:nvSpPr>
        <p:spPr>
          <a:xfrm>
            <a:off x="8933834" y="1667227"/>
            <a:ext cx="2890319" cy="4834310"/>
          </a:xfrm>
          <a:prstGeom prst="roundRect">
            <a:avLst/>
          </a:prstGeom>
          <a:noFill/>
          <a:ln>
            <a:solidFill>
              <a:srgbClr val="063771"/>
            </a:solidFill>
            <a:prstDash val="lg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 name="思想气泡: 云 5"/>
          <p:cNvSpPr/>
          <p:nvPr/>
        </p:nvSpPr>
        <p:spPr>
          <a:xfrm>
            <a:off x="3083364" y="3747247"/>
            <a:ext cx="2534518" cy="1310829"/>
          </a:xfrm>
          <a:prstGeom prst="cloudCallout">
            <a:avLst>
              <a:gd name="adj1" fmla="val -71805"/>
              <a:gd name="adj2" fmla="val 539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在表格里按类别列举一些文献的主要观点</a:t>
            </a:r>
            <a:endParaRPr lang="zh-CN" altLang="en-US" dirty="0"/>
          </a:p>
        </p:txBody>
      </p:sp>
      <p:sp>
        <p:nvSpPr>
          <p:cNvPr id="14" name="文本框 13"/>
          <p:cNvSpPr txBox="1"/>
          <p:nvPr/>
        </p:nvSpPr>
        <p:spPr>
          <a:xfrm>
            <a:off x="-71755" y="995680"/>
            <a:ext cx="12263755" cy="398780"/>
          </a:xfrm>
          <a:prstGeom prst="rect">
            <a:avLst/>
          </a:prstGeom>
          <a:solidFill>
            <a:srgbClr val="063771"/>
          </a:solidFill>
        </p:spPr>
        <p:txBody>
          <a:bodyPr wrap="square" rtlCol="0">
            <a:spAutoFit/>
          </a:bodyPr>
          <a:p>
            <a:pPr algn="ctr"/>
            <a:r>
              <a:rPr lang="zh-CN" altLang="en-US" sz="2000" b="1" dirty="0">
                <a:solidFill>
                  <a:schemeClr val="bg1"/>
                </a:solidFill>
              </a:rPr>
              <a:t>文献综述</a:t>
            </a:r>
            <a:endParaRPr lang="zh-CN" altLang="en-US" sz="2000" b="1" dirty="0">
              <a:solidFill>
                <a:schemeClr val="bg1"/>
              </a:solidFill>
            </a:endParaRPr>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2528047" y="-1"/>
            <a:ext cx="2429737" cy="725869"/>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684856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9673478" y="90144"/>
            <a:ext cx="0" cy="572770"/>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35" name="文本框 34"/>
          <p:cNvSpPr txBox="1"/>
          <p:nvPr/>
        </p:nvSpPr>
        <p:spPr>
          <a:xfrm>
            <a:off x="2281774" y="128508"/>
            <a:ext cx="2911835" cy="400110"/>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pic>
        <p:nvPicPr>
          <p:cNvPr id="46" name="图片 45" descr="logo2"/>
          <p:cNvPicPr>
            <a:picLocks noChangeAspect="1"/>
          </p:cNvPicPr>
          <p:nvPr/>
        </p:nvPicPr>
        <p:blipFill>
          <a:blip r:embed="rId2"/>
          <a:stretch>
            <a:fillRect/>
          </a:stretch>
        </p:blipFill>
        <p:spPr>
          <a:xfrm>
            <a:off x="0" y="12700"/>
            <a:ext cx="2517140" cy="652145"/>
          </a:xfrm>
          <a:prstGeom prst="rect">
            <a:avLst/>
          </a:prstGeom>
        </p:spPr>
      </p:pic>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5245" y="-2096135"/>
            <a:ext cx="10756900" cy="10756900"/>
          </a:xfrm>
          <a:prstGeom prst="rect">
            <a:avLst/>
          </a:prstGeom>
          <a:effectLst>
            <a:outerShdw blurRad="50800" dist="50800" dir="5400000" algn="ctr" rotWithShape="0">
              <a:schemeClr val="bg2">
                <a:alpha val="0"/>
              </a:schemeClr>
            </a:outerShdw>
          </a:effectLst>
        </p:spPr>
      </p:pic>
      <p:sp>
        <p:nvSpPr>
          <p:cNvPr id="30" name="文本框 29"/>
          <p:cNvSpPr txBox="1"/>
          <p:nvPr/>
        </p:nvSpPr>
        <p:spPr>
          <a:xfrm>
            <a:off x="4949993" y="1895406"/>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框 30"/>
          <p:cNvSpPr txBox="1"/>
          <p:nvPr/>
        </p:nvSpPr>
        <p:spPr>
          <a:xfrm>
            <a:off x="5319350" y="2805787"/>
            <a:ext cx="4068529"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研究设计</a:t>
            </a:r>
            <a:endParaRPr kumimoji="0" lang="zh-CN" altLang="en-US" sz="5400" b="1" i="0" u="none" strike="noStrike" kern="1200" cap="none" spc="30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矩形 31"/>
          <p:cNvSpPr/>
          <p:nvPr/>
        </p:nvSpPr>
        <p:spPr>
          <a:xfrm>
            <a:off x="5102470" y="2533279"/>
            <a:ext cx="665278" cy="45720"/>
          </a:xfrm>
          <a:prstGeom prst="rect">
            <a:avLst/>
          </a:prstGeom>
          <a:solidFill>
            <a:schemeClr val="accent3"/>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矩形 32"/>
          <p:cNvSpPr/>
          <p:nvPr/>
        </p:nvSpPr>
        <p:spPr>
          <a:xfrm>
            <a:off x="5302199" y="3845261"/>
            <a:ext cx="5065277"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Research design</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198" name="矩形: 圆角 197"/>
          <p:cNvSpPr/>
          <p:nvPr/>
        </p:nvSpPr>
        <p:spPr>
          <a:xfrm>
            <a:off x="484364" y="5371540"/>
            <a:ext cx="4878038" cy="46266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圆角 196"/>
          <p:cNvSpPr/>
          <p:nvPr/>
        </p:nvSpPr>
        <p:spPr>
          <a:xfrm>
            <a:off x="486509" y="4757482"/>
            <a:ext cx="4878038" cy="51904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pointer-spot-tool-for-maps_40028"/>
          <p:cNvSpPr>
            <a:spLocks noChangeAspect="1"/>
          </p:cNvSpPr>
          <p:nvPr/>
        </p:nvSpPr>
        <p:spPr bwMode="auto">
          <a:xfrm>
            <a:off x="3132811" y="2898621"/>
            <a:ext cx="298121" cy="326889"/>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txBody>
          <a:bodyPr/>
          <a:lstStyle/>
          <a:p>
            <a:endParaRPr lang="zh-CN" altLang="en-US">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7" name="文本框 106"/>
          <p:cNvSpPr txBox="1"/>
          <p:nvPr/>
        </p:nvSpPr>
        <p:spPr>
          <a:xfrm>
            <a:off x="507847" y="4809058"/>
            <a:ext cx="3430647" cy="369332"/>
          </a:xfrm>
          <a:prstGeom prst="rect">
            <a:avLst/>
          </a:prstGeom>
          <a:noFill/>
        </p:spPr>
        <p:txBody>
          <a:bodyPr wrap="square">
            <a:spAutoFit/>
          </a:bodyPr>
          <a:lstStyle/>
          <a:p>
            <a:pPr algn="just"/>
            <a:r>
              <a:rPr lang="en-US" altLang="zh-CN" b="1" dirty="0">
                <a:solidFill>
                  <a:schemeClr val="bg1"/>
                </a:solidFill>
              </a:rPr>
              <a:t>H1</a:t>
            </a:r>
            <a:r>
              <a:rPr lang="zh-CN" altLang="en-US" b="1" dirty="0">
                <a:solidFill>
                  <a:schemeClr val="bg1"/>
                </a:solidFill>
              </a:rPr>
              <a:t>：</a:t>
            </a:r>
            <a:endParaRPr lang="zh-CN" altLang="en-US" dirty="0">
              <a:solidFill>
                <a:schemeClr val="bg1"/>
              </a:solidFill>
            </a:endParaRPr>
          </a:p>
        </p:txBody>
      </p:sp>
      <p:sp>
        <p:nvSpPr>
          <p:cNvPr id="110" name="文本框 109"/>
          <p:cNvSpPr txBox="1"/>
          <p:nvPr/>
        </p:nvSpPr>
        <p:spPr>
          <a:xfrm>
            <a:off x="486293" y="5433598"/>
            <a:ext cx="2937660" cy="338554"/>
          </a:xfrm>
          <a:prstGeom prst="rect">
            <a:avLst/>
          </a:prstGeom>
          <a:noFill/>
        </p:spPr>
        <p:txBody>
          <a:bodyPr wrap="square" rtlCol="0">
            <a:spAutoFit/>
          </a:bodyPr>
          <a:lstStyle/>
          <a:p>
            <a:pPr algn="just"/>
            <a:r>
              <a:rPr lang="en-US" altLang="zh-CN"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H2</a:t>
            </a:r>
            <a:r>
              <a:rPr lang="zh-CN" alt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1" name="矩形 110"/>
          <p:cNvSpPr/>
          <p:nvPr/>
        </p:nvSpPr>
        <p:spPr>
          <a:xfrm>
            <a:off x="7087765" y="5959128"/>
            <a:ext cx="1075765" cy="3944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5" name="矩形 114"/>
          <p:cNvSpPr/>
          <p:nvPr/>
        </p:nvSpPr>
        <p:spPr>
          <a:xfrm>
            <a:off x="10209199" y="3267020"/>
            <a:ext cx="1014222" cy="59167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6" name="矩形 115"/>
          <p:cNvSpPr/>
          <p:nvPr/>
        </p:nvSpPr>
        <p:spPr>
          <a:xfrm>
            <a:off x="8576618" y="3288878"/>
            <a:ext cx="1162750" cy="59167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7" name="矩形 116"/>
          <p:cNvSpPr/>
          <p:nvPr/>
        </p:nvSpPr>
        <p:spPr>
          <a:xfrm>
            <a:off x="7070735" y="3288878"/>
            <a:ext cx="1082160" cy="59167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8" name="矩形 117"/>
          <p:cNvSpPr/>
          <p:nvPr/>
        </p:nvSpPr>
        <p:spPr>
          <a:xfrm>
            <a:off x="8714778" y="5966053"/>
            <a:ext cx="1075765" cy="3944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拓展分析</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19" name="矩形 118"/>
          <p:cNvSpPr/>
          <p:nvPr/>
        </p:nvSpPr>
        <p:spPr>
          <a:xfrm>
            <a:off x="10324628" y="5966053"/>
            <a:ext cx="1075765" cy="3944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20" name="矩形: 圆角 119"/>
          <p:cNvSpPr/>
          <p:nvPr/>
        </p:nvSpPr>
        <p:spPr>
          <a:xfrm>
            <a:off x="6941989" y="3151907"/>
            <a:ext cx="4453999" cy="1703002"/>
          </a:xfrm>
          <a:prstGeom prst="roundRect">
            <a:avLst/>
          </a:prstGeom>
          <a:noFill/>
          <a:ln>
            <a:solidFill>
              <a:schemeClr val="accent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圆角 121"/>
          <p:cNvSpPr/>
          <p:nvPr/>
        </p:nvSpPr>
        <p:spPr>
          <a:xfrm>
            <a:off x="6941989" y="5801339"/>
            <a:ext cx="4540508" cy="715280"/>
          </a:xfrm>
          <a:prstGeom prst="roundRect">
            <a:avLst/>
          </a:prstGeom>
          <a:noFill/>
          <a:ln>
            <a:solidFill>
              <a:schemeClr val="accent3"/>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连接符: 肘形 122"/>
          <p:cNvCxnSpPr>
            <a:stCxn id="167" idx="2"/>
            <a:endCxn id="115" idx="0"/>
          </p:cNvCxnSpPr>
          <p:nvPr/>
        </p:nvCxnSpPr>
        <p:spPr>
          <a:xfrm rot="16200000" flipH="1">
            <a:off x="9730273" y="2280982"/>
            <a:ext cx="413759" cy="1558316"/>
          </a:xfrm>
          <a:prstGeom prst="bentConnector3">
            <a:avLst>
              <a:gd name="adj1" fmla="val 29777"/>
            </a:avLst>
          </a:prstGeom>
          <a:ln w="9525">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124" name="连接符: 肘形 123"/>
          <p:cNvCxnSpPr>
            <a:stCxn id="167" idx="2"/>
            <a:endCxn id="117" idx="0"/>
          </p:cNvCxnSpPr>
          <p:nvPr/>
        </p:nvCxnSpPr>
        <p:spPr>
          <a:xfrm rot="5400000">
            <a:off x="8167097" y="2297980"/>
            <a:ext cx="435617" cy="1546179"/>
          </a:xfrm>
          <a:prstGeom prst="bentConnector3">
            <a:avLst>
              <a:gd name="adj1" fmla="val 28049"/>
            </a:avLst>
          </a:prstGeom>
          <a:ln w="9525">
            <a:solidFill>
              <a:schemeClr val="accent3"/>
            </a:solidFill>
            <a:tailEnd type="triangle"/>
          </a:ln>
        </p:spPr>
        <p:style>
          <a:lnRef idx="1">
            <a:schemeClr val="dk1"/>
          </a:lnRef>
          <a:fillRef idx="0">
            <a:schemeClr val="dk1"/>
          </a:fillRef>
          <a:effectRef idx="0">
            <a:schemeClr val="dk1"/>
          </a:effectRef>
          <a:fontRef idx="minor">
            <a:schemeClr val="tx1"/>
          </a:fontRef>
        </p:style>
      </p:cxnSp>
      <p:cxnSp>
        <p:nvCxnSpPr>
          <p:cNvPr id="131" name="直接箭头连接符 130"/>
          <p:cNvCxnSpPr>
            <a:stCxn id="167" idx="2"/>
            <a:endCxn id="116" idx="0"/>
          </p:cNvCxnSpPr>
          <p:nvPr/>
        </p:nvCxnSpPr>
        <p:spPr>
          <a:xfrm flipH="1">
            <a:off x="9157993" y="2853261"/>
            <a:ext cx="1" cy="435617"/>
          </a:xfrm>
          <a:prstGeom prst="straightConnector1">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6" name="矩形 165"/>
          <p:cNvSpPr/>
          <p:nvPr/>
        </p:nvSpPr>
        <p:spPr>
          <a:xfrm>
            <a:off x="7367180" y="1394152"/>
            <a:ext cx="3581627" cy="4910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67" name="矩形 166"/>
          <p:cNvSpPr/>
          <p:nvPr/>
        </p:nvSpPr>
        <p:spPr>
          <a:xfrm>
            <a:off x="7310404" y="2362239"/>
            <a:ext cx="3695180" cy="4910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69" name="矩形 168"/>
          <p:cNvSpPr/>
          <p:nvPr/>
        </p:nvSpPr>
        <p:spPr>
          <a:xfrm>
            <a:off x="7190749" y="5106627"/>
            <a:ext cx="4032672" cy="44299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4" name="箭头: 右 173"/>
          <p:cNvSpPr/>
          <p:nvPr/>
        </p:nvSpPr>
        <p:spPr>
          <a:xfrm>
            <a:off x="9816077" y="6099986"/>
            <a:ext cx="483016" cy="16402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箭头: 右 174"/>
          <p:cNvSpPr/>
          <p:nvPr/>
        </p:nvSpPr>
        <p:spPr>
          <a:xfrm rot="10800000">
            <a:off x="8182065" y="6099985"/>
            <a:ext cx="491314" cy="164023"/>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箭头: 左右 175"/>
          <p:cNvSpPr/>
          <p:nvPr/>
        </p:nvSpPr>
        <p:spPr>
          <a:xfrm rot="5400000">
            <a:off x="8955095" y="2035851"/>
            <a:ext cx="405796" cy="178376"/>
          </a:xfrm>
          <a:prstGeom prst="lef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箭头: 右 188"/>
          <p:cNvSpPr/>
          <p:nvPr/>
        </p:nvSpPr>
        <p:spPr>
          <a:xfrm rot="5400000">
            <a:off x="9050104" y="4806161"/>
            <a:ext cx="394154" cy="223786"/>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箭头: 右 189"/>
          <p:cNvSpPr/>
          <p:nvPr/>
        </p:nvSpPr>
        <p:spPr>
          <a:xfrm rot="5400000">
            <a:off x="9057892" y="5657950"/>
            <a:ext cx="383533" cy="218828"/>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3" name="连接符: 肘形 192"/>
          <p:cNvCxnSpPr>
            <a:stCxn id="176" idx="1"/>
            <a:endCxn id="169" idx="3"/>
          </p:cNvCxnSpPr>
          <p:nvPr/>
        </p:nvCxnSpPr>
        <p:spPr>
          <a:xfrm>
            <a:off x="9202587" y="2125039"/>
            <a:ext cx="2020834" cy="3203085"/>
          </a:xfrm>
          <a:prstGeom prst="bentConnector3">
            <a:avLst>
              <a:gd name="adj1" fmla="val 126395"/>
            </a:avLst>
          </a:prstGeom>
          <a:ln>
            <a:solidFill>
              <a:schemeClr val="accent3"/>
            </a:solidFill>
            <a:tailEnd type="triangle"/>
          </a:ln>
        </p:spPr>
        <p:style>
          <a:lnRef idx="3">
            <a:schemeClr val="accent1"/>
          </a:lnRef>
          <a:fillRef idx="0">
            <a:schemeClr val="accent1"/>
          </a:fillRef>
          <a:effectRef idx="2">
            <a:schemeClr val="accent1"/>
          </a:effectRef>
          <a:fontRef idx="minor">
            <a:schemeClr val="tx1"/>
          </a:fontRef>
        </p:style>
      </p:cxnSp>
      <p:cxnSp>
        <p:nvCxnSpPr>
          <p:cNvPr id="196" name="直接连接符 195"/>
          <p:cNvCxnSpPr/>
          <p:nvPr/>
        </p:nvCxnSpPr>
        <p:spPr>
          <a:xfrm>
            <a:off x="6114549" y="1407062"/>
            <a:ext cx="0" cy="51216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矩形: 圆角 5"/>
          <p:cNvSpPr/>
          <p:nvPr/>
        </p:nvSpPr>
        <p:spPr>
          <a:xfrm>
            <a:off x="471100" y="5948405"/>
            <a:ext cx="4878038" cy="46266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29589" y="5987071"/>
            <a:ext cx="2937660" cy="338554"/>
          </a:xfrm>
          <a:prstGeom prst="rect">
            <a:avLst/>
          </a:prstGeom>
          <a:noFill/>
        </p:spPr>
        <p:txBody>
          <a:bodyPr wrap="square" rtlCol="0">
            <a:spAutoFit/>
          </a:bodyPr>
          <a:lstStyle/>
          <a:p>
            <a:pPr algn="just"/>
            <a:r>
              <a:rPr lang="en-US" altLang="zh-CN"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H3</a:t>
            </a:r>
            <a:r>
              <a:rPr lang="zh-CN" alt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1600" b="1" dirty="0">
              <a:solidFill>
                <a:schemeClr val="bg1"/>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矩形: 圆角 11"/>
          <p:cNvSpPr/>
          <p:nvPr/>
        </p:nvSpPr>
        <p:spPr>
          <a:xfrm>
            <a:off x="351023" y="1408206"/>
            <a:ext cx="5450541" cy="3160236"/>
          </a:xfrm>
          <a:prstGeom prst="roundRect">
            <a:avLst/>
          </a:prstGeom>
          <a:solidFill>
            <a:schemeClr val="accent6">
              <a:lumMod val="6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3" name="矩形 12"/>
          <p:cNvSpPr/>
          <p:nvPr/>
        </p:nvSpPr>
        <p:spPr>
          <a:xfrm rot="20168863">
            <a:off x="1001929" y="2260832"/>
            <a:ext cx="3894526" cy="1323439"/>
          </a:xfrm>
          <a:prstGeom prst="rect">
            <a:avLst/>
          </a:prstGeom>
          <a:noFill/>
        </p:spPr>
        <p:txBody>
          <a:bodyPr wrap="square" lIns="91440" tIns="45720" rIns="91440" bIns="45720">
            <a:spAutoFit/>
          </a:bodyPr>
          <a:lstStyle/>
          <a:p>
            <a:pPr algn="ctr"/>
            <a:r>
              <a:rPr lang="zh-CN" altLang="en-US" sz="4000" b="1" cap="none" spc="0" dirty="0">
                <a:ln w="0"/>
                <a:solidFill>
                  <a:schemeClr val="tx1"/>
                </a:solidFill>
                <a:effectLst>
                  <a:outerShdw blurRad="38100" dist="19050" dir="2700000" algn="tl" rotWithShape="0">
                    <a:schemeClr val="dk1">
                      <a:alpha val="40000"/>
                    </a:schemeClr>
                  </a:outerShdw>
                </a:effectLst>
              </a:rPr>
              <a:t>理论推导，可放推导公式</a:t>
            </a:r>
            <a:endParaRPr lang="zh-CN" altLang="en-US" sz="4000" b="1" cap="none" spc="0" dirty="0">
              <a:ln w="0"/>
              <a:solidFill>
                <a:schemeClr val="tx1"/>
              </a:solidFill>
              <a:effectLst>
                <a:outerShdw blurRad="38100" dist="19050" dir="2700000" algn="tl" rotWithShape="0">
                  <a:schemeClr val="dk1">
                    <a:alpha val="40000"/>
                  </a:schemeClr>
                </a:outerShdw>
              </a:effectLst>
            </a:endParaRPr>
          </a:p>
        </p:txBody>
      </p:sp>
      <p:sp>
        <p:nvSpPr>
          <p:cNvPr id="14" name="思想气泡: 云 13"/>
          <p:cNvSpPr/>
          <p:nvPr/>
        </p:nvSpPr>
        <p:spPr>
          <a:xfrm>
            <a:off x="5687080" y="2898622"/>
            <a:ext cx="1571246" cy="1026388"/>
          </a:xfrm>
          <a:prstGeom prst="cloudCallout">
            <a:avLst>
              <a:gd name="adj1" fmla="val 69363"/>
              <a:gd name="adj2" fmla="val 11323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研究思路流程图</a:t>
            </a:r>
            <a:endParaRPr lang="zh-CN" altLang="en-US" b="1"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9673478" y="90144"/>
            <a:ext cx="0" cy="572770"/>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35" name="文本框 34"/>
          <p:cNvSpPr txBox="1"/>
          <p:nvPr/>
        </p:nvSpPr>
        <p:spPr>
          <a:xfrm>
            <a:off x="2281774" y="128508"/>
            <a:ext cx="2911835" cy="400110"/>
          </a:xfrm>
          <a:prstGeom prst="rect">
            <a:avLst/>
          </a:prstGeom>
          <a:noFill/>
        </p:spPr>
        <p:txBody>
          <a:bodyPr wrap="square" rtlCol="0">
            <a:spAutoFit/>
          </a:bodyPr>
          <a:lstStyle/>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4" name="标题 1"/>
          <p:cNvSpPr txBox="1"/>
          <p:nvPr/>
        </p:nvSpPr>
        <p:spPr>
          <a:xfrm>
            <a:off x="5235575" y="132080"/>
            <a:ext cx="146304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25" name="文本框 24"/>
          <p:cNvSpPr txBox="1"/>
          <p:nvPr/>
        </p:nvSpPr>
        <p:spPr>
          <a:xfrm>
            <a:off x="-71755" y="884555"/>
            <a:ext cx="12263755" cy="398780"/>
          </a:xfrm>
          <a:prstGeom prst="rect">
            <a:avLst/>
          </a:prstGeom>
          <a:solidFill>
            <a:srgbClr val="063771"/>
          </a:solidFill>
        </p:spPr>
        <p:txBody>
          <a:bodyPr wrap="square" rtlCol="0">
            <a:spAutoFit/>
          </a:bodyPr>
          <a:p>
            <a:pPr algn="ctr"/>
            <a:r>
              <a:rPr lang="zh-CN" altLang="en-US" sz="2000" b="1" dirty="0">
                <a:solidFill>
                  <a:schemeClr val="bg1"/>
                </a:solidFill>
              </a:rPr>
              <a:t>文献综述</a:t>
            </a:r>
            <a:endParaRPr lang="zh-CN" altLang="en-US" sz="2000" b="1" dirty="0">
              <a:solidFill>
                <a:schemeClr val="bg1"/>
              </a:solidFill>
            </a:endParaRPr>
          </a:p>
        </p:txBody>
      </p:sp>
      <p:sp>
        <p:nvSpPr>
          <p:cNvPr id="26" name="矩形 25"/>
          <p:cNvSpPr/>
          <p:nvPr/>
        </p:nvSpPr>
        <p:spPr>
          <a:xfrm>
            <a:off x="7890510" y="4055745"/>
            <a:ext cx="2633980" cy="66548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solidFill>
                  <a:schemeClr val="tx1"/>
                </a:solidFill>
                <a:latin typeface="微软雅黑" panose="020B0503020204020204" pitchFamily="34" charset="-122"/>
                <a:ea typeface="微软雅黑" panose="020B0503020204020204" pitchFamily="34" charset="-122"/>
              </a:rPr>
              <a:t>****</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4" name="矩形 3"/>
          <p:cNvSpPr/>
          <p:nvPr/>
        </p:nvSpPr>
        <p:spPr>
          <a:xfrm>
            <a:off x="4997450" y="-11430"/>
            <a:ext cx="1846580" cy="715010"/>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标题 1"/>
          <p:cNvSpPr txBox="1"/>
          <p:nvPr/>
        </p:nvSpPr>
        <p:spPr>
          <a:xfrm>
            <a:off x="5235575" y="124460"/>
            <a:ext cx="126238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pic>
        <p:nvPicPr>
          <p:cNvPr id="8" name="图片 7" descr="CUFE_word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55" y="-49530"/>
            <a:ext cx="2635250" cy="8439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Users/mark/Library/Containers/com.kingsoft.wpsoffice.mac/Data/tmp/picturecompress_20250505161748/output_1.pngoutput_1"/>
          <p:cNvPicPr>
            <a:picLocks noChangeAspect="1"/>
          </p:cNvPicPr>
          <p:nvPr/>
        </p:nvPicPr>
        <p:blipFill>
          <a:blip r:embed="rId1">
            <a:alphaModFix amt="8000"/>
            <a:grayscl/>
          </a:blip>
          <a:stretch>
            <a:fillRect/>
          </a:stretch>
        </p:blipFill>
        <p:spPr>
          <a:xfrm>
            <a:off x="0" y="3468855"/>
            <a:ext cx="12192000" cy="3389145"/>
          </a:xfrm>
          <a:prstGeom prst="rect">
            <a:avLst/>
          </a:prstGeom>
          <a:effectLst>
            <a:reflection endPos="0" dist="50800" dir="5400000" sy="-100000" algn="bl" rotWithShape="0"/>
            <a:softEdge rad="330200"/>
          </a:effectLst>
        </p:spPr>
      </p:pic>
      <p:sp>
        <p:nvSpPr>
          <p:cNvPr id="73" name="ïṡḷîḑé"/>
          <p:cNvSpPr/>
          <p:nvPr/>
        </p:nvSpPr>
        <p:spPr bwMode="gray">
          <a:xfrm>
            <a:off x="696831" y="994366"/>
            <a:ext cx="1920863" cy="838200"/>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数据来源</a:t>
            </a: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4" name="iṧľíḋê"/>
          <p:cNvSpPr/>
          <p:nvPr/>
        </p:nvSpPr>
        <p:spPr bwMode="gray">
          <a:xfrm>
            <a:off x="696831" y="1908766"/>
            <a:ext cx="1920863" cy="1520180"/>
          </a:xfrm>
          <a:prstGeom prst="rect">
            <a:avLst/>
          </a:prstGeom>
          <a:solidFill>
            <a:sysClr val="window" lastClr="FFFFFF">
              <a:lumMod val="95000"/>
            </a:sysClr>
          </a:solidFill>
          <a:ln w="9525" cap="flat" cmpd="sng" algn="ctr">
            <a:noFill/>
            <a:prstDash val="solid"/>
            <a:miter lim="800000"/>
          </a:ln>
          <a:effectLst/>
        </p:spPr>
        <p:txBody>
          <a:bodyPr rot="0" spcFirstLastPara="0" vert="horz" wrap="square" lIns="180000" tIns="46800" rIns="252000" bIns="46800" numCol="1" spcCol="0" rtlCol="0" fromWordArt="0" anchor="ctr" anchorCtr="0" forceAA="0" compatLnSpc="1">
            <a:normAutofit/>
          </a:bodyPr>
          <a:lstStyle/>
          <a:p>
            <a:pPr lvl="0" algn="just">
              <a:lnSpc>
                <a:spcPct val="120000"/>
              </a:lnSpc>
              <a:spcBef>
                <a:spcPct val="0"/>
              </a:spcBef>
              <a:defRPr/>
            </a:pPr>
            <a:endParaRPr lang="zh-CN" altLang="en-US" sz="1400" kern="0" dirty="0">
              <a:solidFill>
                <a:prstClr val="black">
                  <a:lumMod val="65000"/>
                  <a:lumOff val="35000"/>
                </a:prst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5" name="îŝľîḋé"/>
          <p:cNvSpPr/>
          <p:nvPr/>
        </p:nvSpPr>
        <p:spPr bwMode="gray">
          <a:xfrm>
            <a:off x="2747292" y="997565"/>
            <a:ext cx="3644760" cy="838200"/>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数据处理</a:t>
            </a: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6" name="îṧḻíḓé"/>
          <p:cNvSpPr/>
          <p:nvPr/>
        </p:nvSpPr>
        <p:spPr bwMode="gray">
          <a:xfrm>
            <a:off x="2747293" y="1908766"/>
            <a:ext cx="3644760" cy="1520233"/>
          </a:xfrm>
          <a:prstGeom prst="rect">
            <a:avLst/>
          </a:prstGeom>
          <a:solidFill>
            <a:sysClr val="window" lastClr="FFFFFF">
              <a:lumMod val="95000"/>
            </a:sysClr>
          </a:solidFill>
          <a:ln w="9525" cap="flat" cmpd="sng" algn="ctr">
            <a:noFill/>
            <a:prstDash val="solid"/>
            <a:miter lim="800000"/>
          </a:ln>
          <a:effectLst/>
        </p:spPr>
        <p:txBody>
          <a:bodyPr rot="0" spcFirstLastPara="0" vert="horz" wrap="square" lIns="180000" tIns="46800" rIns="252000" bIns="46800" numCol="1" spcCol="0" rtlCol="0" fromWordArt="0" anchor="ctr" anchorCtr="0" forceAA="0" compatLnSpc="1">
            <a:normAutofit/>
          </a:bodyPr>
          <a:lstStyle/>
          <a:p>
            <a:pPr marL="285750" lvl="0" indent="-285750" algn="just">
              <a:lnSpc>
                <a:spcPct val="120000"/>
              </a:lnSpc>
              <a:spcBef>
                <a:spcPct val="0"/>
              </a:spcBef>
              <a:buFont typeface="Arial" panose="020B0604020202090204" pitchFamily="34" charset="0"/>
              <a:buChar char="•"/>
              <a:defRPr/>
            </a:pPr>
            <a:endParaRPr lang="zh-CN" altLang="en-US" sz="1400" b="1" kern="0" dirty="0">
              <a:solidFill>
                <a:prstClr val="black">
                  <a:lumMod val="65000"/>
                  <a:lumOff val="35000"/>
                </a:prstClr>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7" name="ïṥ1ïḑe"/>
          <p:cNvSpPr/>
          <p:nvPr/>
        </p:nvSpPr>
        <p:spPr bwMode="gray">
          <a:xfrm>
            <a:off x="6574426" y="994366"/>
            <a:ext cx="5372539" cy="838200"/>
          </a:xfrm>
          <a:prstGeom prst="rect">
            <a:avLst/>
          </a:prstGeom>
          <a:solidFill>
            <a:schemeClr val="accent3"/>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变量说明</a:t>
            </a:r>
            <a:endParaRPr kumimoji="0" lang="en-US" altLang="zh-CN" sz="2000" b="1" i="0" u="none" strike="noStrike" kern="0" cap="none" spc="0" normalizeH="0" baseline="0" noProof="0" dirty="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78" name="íşľíḋê"/>
          <p:cNvSpPr/>
          <p:nvPr/>
        </p:nvSpPr>
        <p:spPr bwMode="gray">
          <a:xfrm>
            <a:off x="6574426" y="1908766"/>
            <a:ext cx="5372539" cy="1520234"/>
          </a:xfrm>
          <a:prstGeom prst="rect">
            <a:avLst/>
          </a:prstGeom>
          <a:solidFill>
            <a:sysClr val="window" lastClr="FFFFFF">
              <a:lumMod val="95000"/>
            </a:sysClr>
          </a:solidFill>
          <a:ln w="9525" cap="flat" cmpd="sng" algn="ctr">
            <a:noFill/>
            <a:prstDash val="solid"/>
            <a:miter lim="800000"/>
          </a:ln>
          <a:effectLst/>
        </p:spPr>
        <p:txBody>
          <a:bodyPr rot="0" spcFirstLastPara="0" vert="horz" wrap="square" lIns="180000" tIns="46800" rIns="252000" bIns="46800" numCol="1" spcCol="0" rtlCol="0" fromWordArt="0" anchor="ctr" anchorCtr="0" forceAA="0" compatLnSpc="1">
            <a:normAutofit/>
          </a:bodyPr>
          <a:lstStyle/>
          <a:p>
            <a:pPr marL="285750" lvl="0" indent="-285750" algn="just">
              <a:lnSpc>
                <a:spcPct val="120000"/>
              </a:lnSpc>
              <a:spcBef>
                <a:spcPct val="0"/>
              </a:spcBef>
              <a:buFont typeface="Arial" panose="020B0604020202090204" pitchFamily="34" charset="0"/>
              <a:buChar char="•"/>
              <a:defRPr/>
            </a:pPr>
            <a:r>
              <a:rPr lang="zh-CN" altLang="en-US" sz="1400" b="1"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被解释变量</a:t>
            </a:r>
            <a:r>
              <a:rPr lang="zh-CN" altLang="en-US"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lvl="0" indent="-285750" algn="just">
              <a:lnSpc>
                <a:spcPct val="120000"/>
              </a:lnSpc>
              <a:spcBef>
                <a:spcPct val="0"/>
              </a:spcBef>
              <a:buFont typeface="Arial" panose="020B0604020202090204" pitchFamily="34" charset="0"/>
              <a:buChar char="•"/>
              <a:defRPr/>
            </a:pPr>
            <a:r>
              <a:rPr lang="zh-CN" altLang="en-US" sz="1400" b="1"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核心解释变量</a:t>
            </a:r>
            <a:r>
              <a:rPr lang="zh-CN" altLang="en-US"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a:p>
            <a:pPr marL="285750" lvl="0" indent="-285750" algn="just">
              <a:lnSpc>
                <a:spcPct val="120000"/>
              </a:lnSpc>
              <a:spcBef>
                <a:spcPct val="0"/>
              </a:spcBef>
              <a:buFont typeface="Arial" panose="020B0604020202090204" pitchFamily="34" charset="0"/>
              <a:buChar char="•"/>
              <a:defRPr/>
            </a:pPr>
            <a:r>
              <a:rPr lang="zh-CN" altLang="en-US" sz="1400" b="1"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控制变量</a:t>
            </a:r>
            <a:r>
              <a:rPr lang="en-US" altLang="zh-CN"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1400" kern="0" dirty="0">
              <a:solidFill>
                <a:srgbClr val="002060"/>
              </a:solidFill>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89" name="对象 88"/>
          <p:cNvGraphicFramePr>
            <a:graphicFrameLocks noChangeAspect="1"/>
          </p:cNvGraphicFramePr>
          <p:nvPr/>
        </p:nvGraphicFramePr>
        <p:xfrm>
          <a:off x="5419725" y="4678363"/>
          <a:ext cx="876300" cy="442912"/>
        </p:xfrm>
        <a:graphic>
          <a:graphicData uri="http://schemas.openxmlformats.org/presentationml/2006/ole">
            <mc:AlternateContent xmlns:mc="http://schemas.openxmlformats.org/markup-compatibility/2006">
              <mc:Choice xmlns:v="urn:schemas-microsoft-com:vml" Requires="v">
                <p:oleObj spid="_x0000_s3" name="AxMath" r:id="rId2" imgW="1828800" imgH="1828800" progId="Equation.AxMath">
                  <p:embed/>
                </p:oleObj>
              </mc:Choice>
              <mc:Fallback>
                <p:oleObj name="AxMath" r:id="rId2" imgW="1828800" imgH="1828800" progId="Equation.AxMath">
                  <p:embed/>
                  <p:pic>
                    <p:nvPicPr>
                      <p:cNvPr id="0" name="Object 7"/>
                      <p:cNvPicPr>
                        <a:picLocks noChangeAspect="1" noChangeArrowheads="1"/>
                      </p:cNvPicPr>
                      <p:nvPr/>
                    </p:nvPicPr>
                    <p:blipFill>
                      <a:blip r:embed="rId3"/>
                      <a:srcRect/>
                      <a:stretch>
                        <a:fillRect/>
                      </a:stretch>
                    </p:blipFill>
                    <p:spPr bwMode="auto">
                      <a:xfrm>
                        <a:off x="5419725" y="4678363"/>
                        <a:ext cx="876300" cy="442912"/>
                      </a:xfrm>
                      <a:prstGeom prst="rect">
                        <a:avLst/>
                      </a:prstGeom>
                      <a:noFill/>
                    </p:spPr>
                  </p:pic>
                </p:oleObj>
              </mc:Fallback>
            </mc:AlternateContent>
          </a:graphicData>
        </a:graphic>
      </p:graphicFrame>
      <p:sp>
        <p:nvSpPr>
          <p:cNvPr id="90" name="Rectangle 10"/>
          <p:cNvSpPr>
            <a:spLocks noChangeArrowheads="1"/>
          </p:cNvSpPr>
          <p:nvPr/>
        </p:nvSpPr>
        <p:spPr bwMode="auto">
          <a:xfrm>
            <a:off x="2014941" y="513228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1" name="对象 90"/>
          <p:cNvGraphicFramePr>
            <a:graphicFrameLocks noChangeAspect="1"/>
          </p:cNvGraphicFramePr>
          <p:nvPr/>
        </p:nvGraphicFramePr>
        <p:xfrm>
          <a:off x="5433172" y="5251989"/>
          <a:ext cx="847725" cy="427038"/>
        </p:xfrm>
        <a:graphic>
          <a:graphicData uri="http://schemas.openxmlformats.org/presentationml/2006/ole">
            <mc:AlternateContent xmlns:mc="http://schemas.openxmlformats.org/markup-compatibility/2006">
              <mc:Choice xmlns:v="urn:schemas-microsoft-com:vml" Requires="v">
                <p:oleObj spid="_x0000_s4" name="AxMath" r:id="rId4" imgW="1828800" imgH="1828800" progId="Equation.AxMath">
                  <p:embed/>
                </p:oleObj>
              </mc:Choice>
              <mc:Fallback>
                <p:oleObj name="AxMath" r:id="rId4" imgW="1828800" imgH="1828800" progId="Equation.AxMath">
                  <p:embed/>
                  <p:pic>
                    <p:nvPicPr>
                      <p:cNvPr id="0" name="Object 9"/>
                      <p:cNvPicPr>
                        <a:picLocks noChangeAspect="1" noChangeArrowheads="1"/>
                      </p:cNvPicPr>
                      <p:nvPr/>
                    </p:nvPicPr>
                    <p:blipFill>
                      <a:blip r:embed="rId5"/>
                      <a:srcRect/>
                      <a:stretch>
                        <a:fillRect/>
                      </a:stretch>
                    </p:blipFill>
                    <p:spPr bwMode="auto">
                      <a:xfrm>
                        <a:off x="5433172" y="5251989"/>
                        <a:ext cx="847725" cy="427038"/>
                      </a:xfrm>
                      <a:prstGeom prst="rect">
                        <a:avLst/>
                      </a:prstGeom>
                      <a:noFill/>
                    </p:spPr>
                  </p:pic>
                </p:oleObj>
              </mc:Fallback>
            </mc:AlternateContent>
          </a:graphicData>
        </a:graphic>
      </p:graphicFrame>
      <p:sp>
        <p:nvSpPr>
          <p:cNvPr id="92" name="文本框 91"/>
          <p:cNvSpPr txBox="1"/>
          <p:nvPr/>
        </p:nvSpPr>
        <p:spPr>
          <a:xfrm>
            <a:off x="10767667" y="4616919"/>
            <a:ext cx="1057469" cy="1015663"/>
          </a:xfrm>
          <a:prstGeom prst="rect">
            <a:avLst/>
          </a:prstGeom>
          <a:noFill/>
        </p:spPr>
        <p:txBody>
          <a:bodyPr wrap="square" rtlCol="0">
            <a:spAutoFit/>
          </a:bodyPr>
          <a:lstStyle/>
          <a:p>
            <a:pPr algn="ct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1</a:t>
            </a: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a:t>
            </a:r>
            <a:endParaRPr lang="en-US" altLang="zh-CN" sz="2000" dirty="0">
              <a:latin typeface="Arial" panose="020B0604020202090204" pitchFamily="34" charset="0"/>
              <a:ea typeface="微软雅黑" panose="020B0503020204020204" pitchFamily="34" charset="-122"/>
              <a:cs typeface="+mn-ea"/>
              <a:sym typeface="Arial" panose="020B0604020202090204" pitchFamily="34" charset="0"/>
            </a:endParaRPr>
          </a:p>
          <a:p>
            <a:pPr algn="ctr"/>
            <a:endParaRPr lang="en-US" altLang="zh-CN" sz="2000" dirty="0">
              <a:latin typeface="Arial" panose="020B0604020202090204" pitchFamily="34" charset="0"/>
              <a:ea typeface="微软雅黑" panose="020B0503020204020204" pitchFamily="34" charset="-122"/>
              <a:cs typeface="+mn-ea"/>
              <a:sym typeface="Arial" panose="020B0604020202090204" pitchFamily="34" charset="0"/>
            </a:endParaRPr>
          </a:p>
          <a:p>
            <a:pPr algn="ct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2</a:t>
            </a: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a:t>
            </a:r>
            <a:endParaRPr lang="zh-CN" altLang="en-US" sz="2000" dirty="0">
              <a:latin typeface="Arial" panose="020B0604020202090204" pitchFamily="34" charset="0"/>
              <a:ea typeface="微软雅黑" panose="020B0503020204020204" pitchFamily="34" charset="-122"/>
              <a:cs typeface="+mn-ea"/>
              <a:sym typeface="Arial" panose="020B0604020202090204" pitchFamily="34" charset="0"/>
            </a:endParaRPr>
          </a:p>
        </p:txBody>
      </p:sp>
      <p:graphicFrame>
        <p:nvGraphicFramePr>
          <p:cNvPr id="101" name="对象 100"/>
          <p:cNvGraphicFramePr>
            <a:graphicFrameLocks noChangeAspect="1"/>
          </p:cNvGraphicFramePr>
          <p:nvPr/>
        </p:nvGraphicFramePr>
        <p:xfrm>
          <a:off x="3283014" y="5839146"/>
          <a:ext cx="273095" cy="229400"/>
        </p:xfrm>
        <a:graphic>
          <a:graphicData uri="http://schemas.openxmlformats.org/presentationml/2006/ole">
            <mc:AlternateContent xmlns:mc="http://schemas.openxmlformats.org/markup-compatibility/2006">
              <mc:Choice xmlns:v="urn:schemas-microsoft-com:vml" Requires="v">
                <p:oleObj spid="_x0000_s5" name="AxMath" r:id="rId6" imgW="1828800" imgH="1828800" progId="Equation.AxMath">
                  <p:embed/>
                </p:oleObj>
              </mc:Choice>
              <mc:Fallback>
                <p:oleObj name="AxMath" r:id="rId6" imgW="1828800" imgH="1828800" progId="Equation.AxMath">
                  <p:embed/>
                  <p:pic>
                    <p:nvPicPr>
                      <p:cNvPr id="0" name="Object 13"/>
                      <p:cNvPicPr>
                        <a:picLocks noChangeAspect="1" noChangeArrowheads="1"/>
                      </p:cNvPicPr>
                      <p:nvPr/>
                    </p:nvPicPr>
                    <p:blipFill>
                      <a:blip r:embed="rId7"/>
                      <a:srcRect/>
                      <a:stretch>
                        <a:fillRect/>
                      </a:stretch>
                    </p:blipFill>
                    <p:spPr bwMode="auto">
                      <a:xfrm>
                        <a:off x="3283014" y="5839146"/>
                        <a:ext cx="273095" cy="229400"/>
                      </a:xfrm>
                      <a:prstGeom prst="rect">
                        <a:avLst/>
                      </a:prstGeom>
                      <a:noFill/>
                    </p:spPr>
                  </p:pic>
                </p:oleObj>
              </mc:Fallback>
            </mc:AlternateContent>
          </a:graphicData>
        </a:graphic>
      </p:graphicFrame>
      <p:graphicFrame>
        <p:nvGraphicFramePr>
          <p:cNvPr id="102" name="对象 101"/>
          <p:cNvGraphicFramePr>
            <a:graphicFrameLocks noChangeAspect="1"/>
          </p:cNvGraphicFramePr>
          <p:nvPr/>
        </p:nvGraphicFramePr>
        <p:xfrm>
          <a:off x="3296816" y="6068546"/>
          <a:ext cx="202121" cy="326503"/>
        </p:xfrm>
        <a:graphic>
          <a:graphicData uri="http://schemas.openxmlformats.org/presentationml/2006/ole">
            <mc:AlternateContent xmlns:mc="http://schemas.openxmlformats.org/markup-compatibility/2006">
              <mc:Choice xmlns:v="urn:schemas-microsoft-com:vml" Requires="v">
                <p:oleObj spid="_x0000_s6" name="AxMath" r:id="rId8" imgW="122555" imgH="200025" progId="Equation.AxMath">
                  <p:embed/>
                </p:oleObj>
              </mc:Choice>
              <mc:Fallback>
                <p:oleObj name="AxMath" r:id="rId8" imgW="122555" imgH="200025" progId="Equation.AxMath">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6816" y="6068546"/>
                        <a:ext cx="202121" cy="326503"/>
                      </a:xfrm>
                      <a:prstGeom prst="rect">
                        <a:avLst/>
                      </a:prstGeom>
                      <a:noFill/>
                    </p:spPr>
                  </p:pic>
                </p:oleObj>
              </mc:Fallback>
            </mc:AlternateContent>
          </a:graphicData>
        </a:graphic>
      </p:graphicFrame>
      <p:graphicFrame>
        <p:nvGraphicFramePr>
          <p:cNvPr id="103" name="对象 102"/>
          <p:cNvGraphicFramePr>
            <a:graphicFrameLocks noChangeAspect="1"/>
          </p:cNvGraphicFramePr>
          <p:nvPr/>
        </p:nvGraphicFramePr>
        <p:xfrm>
          <a:off x="3335741" y="6420694"/>
          <a:ext cx="132671" cy="348262"/>
        </p:xfrm>
        <a:graphic>
          <a:graphicData uri="http://schemas.openxmlformats.org/presentationml/2006/ole">
            <mc:AlternateContent xmlns:mc="http://schemas.openxmlformats.org/markup-compatibility/2006">
              <mc:Choice xmlns:v="urn:schemas-microsoft-com:vml" Requires="v">
                <p:oleObj spid="_x0000_s7" name="AxMath" r:id="rId10" imgW="74930" imgH="198755" progId="Equation.AxMath">
                  <p:embed/>
                </p:oleObj>
              </mc:Choice>
              <mc:Fallback>
                <p:oleObj name="AxMath" r:id="rId10" imgW="74930" imgH="198755" progId="Equation.AxMath">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35741" y="6420694"/>
                        <a:ext cx="132671" cy="348262"/>
                      </a:xfrm>
                      <a:prstGeom prst="rect">
                        <a:avLst/>
                      </a:prstGeom>
                      <a:noFill/>
                    </p:spPr>
                  </p:pic>
                </p:oleObj>
              </mc:Fallback>
            </mc:AlternateContent>
          </a:graphicData>
        </a:graphic>
      </p:graphicFrame>
      <p:sp>
        <p:nvSpPr>
          <p:cNvPr id="116" name="文本框 115"/>
          <p:cNvSpPr txBox="1"/>
          <p:nvPr/>
        </p:nvSpPr>
        <p:spPr>
          <a:xfrm>
            <a:off x="3483002" y="5784298"/>
            <a:ext cx="1477766" cy="276999"/>
          </a:xfrm>
          <a:prstGeom prst="rect">
            <a:avLst/>
          </a:prstGeom>
          <a:noFill/>
        </p:spPr>
        <p:txBody>
          <a:bodyPr wrap="square" rtlCol="0">
            <a:spAutoFit/>
          </a:bodyPr>
          <a:lstStyle/>
          <a:p>
            <a:pPr algn="ct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：一系列控制变量</a:t>
            </a:r>
            <a:endParaRPr lang="zh-CN" altLang="en-US" sz="12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7" name="文本框 116"/>
          <p:cNvSpPr txBox="1"/>
          <p:nvPr/>
        </p:nvSpPr>
        <p:spPr>
          <a:xfrm>
            <a:off x="3498937" y="6095769"/>
            <a:ext cx="1169220" cy="276999"/>
          </a:xfrm>
          <a:prstGeom prst="rect">
            <a:avLst/>
          </a:prstGeom>
          <a:noFill/>
        </p:spPr>
        <p:txBody>
          <a:bodyPr wrap="square" rtlCol="0">
            <a:spAutoFit/>
          </a:bodyPr>
          <a:lstStyle/>
          <a:p>
            <a:pPr algn="ct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：随机扰动项</a:t>
            </a:r>
            <a:endParaRPr lang="zh-CN" altLang="en-US" sz="12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18" name="文本框 117"/>
          <p:cNvSpPr txBox="1"/>
          <p:nvPr/>
        </p:nvSpPr>
        <p:spPr>
          <a:xfrm>
            <a:off x="3415991" y="6436497"/>
            <a:ext cx="1169221" cy="276999"/>
          </a:xfrm>
          <a:prstGeom prst="rect">
            <a:avLst/>
          </a:prstGeom>
          <a:noFill/>
        </p:spPr>
        <p:txBody>
          <a:bodyPr wrap="square" rtlCol="0">
            <a:spAutoFit/>
          </a:bodyPr>
          <a:lstStyle/>
          <a:p>
            <a:pPr algn="ctr"/>
            <a:r>
              <a:rPr lang="zh-CN" altLang="en-US" sz="1200" dirty="0">
                <a:latin typeface="Arial" panose="020B0604020202090204" pitchFamily="34" charset="0"/>
                <a:ea typeface="微软雅黑" panose="020B0503020204020204" pitchFamily="34" charset="-122"/>
                <a:cs typeface="+mn-ea"/>
                <a:sym typeface="Arial" panose="020B0604020202090204" pitchFamily="34" charset="0"/>
              </a:rPr>
              <a:t>：劳动个体</a:t>
            </a:r>
            <a:endParaRPr lang="zh-CN" altLang="en-US" sz="1200" dirty="0">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0" name="矩形: 圆角 119"/>
          <p:cNvSpPr/>
          <p:nvPr/>
        </p:nvSpPr>
        <p:spPr>
          <a:xfrm>
            <a:off x="394902" y="5742300"/>
            <a:ext cx="4704779" cy="1017830"/>
          </a:xfrm>
          <a:prstGeom prst="roundRect">
            <a:avLst/>
          </a:prstGeom>
          <a:noFill/>
          <a:ln w="19050">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思想气泡: 云 2"/>
          <p:cNvSpPr/>
          <p:nvPr/>
        </p:nvSpPr>
        <p:spPr>
          <a:xfrm>
            <a:off x="906948" y="5074024"/>
            <a:ext cx="2144530" cy="1157773"/>
          </a:xfrm>
          <a:prstGeom prst="cloudCallout">
            <a:avLst>
              <a:gd name="adj1" fmla="val -45706"/>
              <a:gd name="adj2" fmla="val 7650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这里可以放变量解释</a:t>
            </a:r>
            <a:endParaRPr lang="zh-CN" altLang="en-US" dirty="0"/>
          </a:p>
        </p:txBody>
      </p:sp>
      <p:grpSp>
        <p:nvGrpSpPr>
          <p:cNvPr id="29" name="组合 28"/>
          <p:cNvGrpSpPr/>
          <p:nvPr/>
        </p:nvGrpSpPr>
        <p:grpSpPr>
          <a:xfrm>
            <a:off x="77656" y="714465"/>
            <a:ext cx="3741498" cy="45719"/>
            <a:chOff x="7460343" y="1311756"/>
            <a:chExt cx="2433027" cy="0"/>
          </a:xfrm>
        </p:grpSpPr>
        <p:cxnSp>
          <p:nvCxnSpPr>
            <p:cNvPr id="30" name="直接连接符 29"/>
            <p:cNvCxnSpPr/>
            <p:nvPr/>
          </p:nvCxnSpPr>
          <p:spPr>
            <a:xfrm>
              <a:off x="7460343" y="1311756"/>
              <a:ext cx="2433027" cy="0"/>
            </a:xfrm>
            <a:prstGeom prst="line">
              <a:avLst/>
            </a:prstGeom>
            <a:ln>
              <a:solidFill>
                <a:srgbClr val="06377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60343" y="1311756"/>
              <a:ext cx="589713" cy="0"/>
            </a:xfrm>
            <a:prstGeom prst="line">
              <a:avLst/>
            </a:prstGeom>
            <a:ln w="38100">
              <a:solidFill>
                <a:srgbClr val="063771"/>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a:xfrm>
            <a:off x="6848566" y="79067"/>
            <a:ext cx="0" cy="573269"/>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9673478" y="90144"/>
            <a:ext cx="0" cy="572770"/>
          </a:xfrm>
          <a:prstGeom prst="line">
            <a:avLst/>
          </a:prstGeom>
          <a:ln>
            <a:solidFill>
              <a:srgbClr val="002060"/>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39" name="标题 1"/>
          <p:cNvSpPr txBox="1"/>
          <p:nvPr/>
        </p:nvSpPr>
        <p:spPr>
          <a:xfrm>
            <a:off x="9994900" y="143510"/>
            <a:ext cx="2006600" cy="454025"/>
          </a:xfrm>
          <a:prstGeom prst="rect">
            <a:avLst/>
          </a:prstGeom>
        </p:spPr>
        <p:txBody>
          <a:bodyPr>
            <a:no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结论与政策建议</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43" name="标题 1"/>
          <p:cNvSpPr txBox="1"/>
          <p:nvPr/>
        </p:nvSpPr>
        <p:spPr>
          <a:xfrm>
            <a:off x="6975475" y="134620"/>
            <a:ext cx="2517140" cy="4419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gn="ctr">
              <a:lnSpc>
                <a:spcPct val="100000"/>
              </a:lnSpc>
            </a:pPr>
            <a:r>
              <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研究过程与结果分析</a:t>
            </a:r>
            <a:endParaRPr lang="zh-CN" altLang="en-US" sz="2000" dirty="0">
              <a:solidFill>
                <a:srgbClr val="06377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sp>
        <p:nvSpPr>
          <p:cNvPr id="25" name="文本框 24"/>
          <p:cNvSpPr txBox="1"/>
          <p:nvPr/>
        </p:nvSpPr>
        <p:spPr>
          <a:xfrm>
            <a:off x="0" y="3633470"/>
            <a:ext cx="12263755" cy="398780"/>
          </a:xfrm>
          <a:prstGeom prst="rect">
            <a:avLst/>
          </a:prstGeom>
          <a:solidFill>
            <a:srgbClr val="063771"/>
          </a:solidFill>
        </p:spPr>
        <p:txBody>
          <a:bodyPr wrap="square" rtlCol="0">
            <a:spAutoFit/>
          </a:bodyPr>
          <a:p>
            <a:pPr algn="ctr"/>
            <a:r>
              <a:rPr lang="zh-CN" altLang="en-US" sz="2000" b="1" dirty="0">
                <a:solidFill>
                  <a:schemeClr val="bg1"/>
                </a:solidFill>
              </a:rPr>
              <a:t>基准模型</a:t>
            </a:r>
            <a:endParaRPr lang="zh-CN" altLang="en-US" sz="2000" b="1" dirty="0">
              <a:solidFill>
                <a:schemeClr val="bg1"/>
              </a:solidFill>
            </a:endParaRPr>
          </a:p>
        </p:txBody>
      </p:sp>
      <p:cxnSp>
        <p:nvCxnSpPr>
          <p:cNvPr id="152" name="直接连接符 151"/>
          <p:cNvCxnSpPr/>
          <p:nvPr/>
        </p:nvCxnSpPr>
        <p:spPr>
          <a:xfrm flipV="1">
            <a:off x="2551953" y="714465"/>
            <a:ext cx="9640047" cy="11415"/>
          </a:xfrm>
          <a:prstGeom prst="line">
            <a:avLst/>
          </a:prstGeom>
          <a:ln>
            <a:solidFill>
              <a:schemeClr val="accent3"/>
            </a:solidFill>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2281774" y="128508"/>
            <a:ext cx="2911835" cy="400110"/>
          </a:xfrm>
          <a:prstGeom prst="rect">
            <a:avLst/>
          </a:prstGeom>
          <a:noFill/>
        </p:spPr>
        <p:txBody>
          <a:bodyPr wrap="square" rtlCol="0">
            <a:spAutoFit/>
          </a:bodyPr>
          <a:lstStyle/>
          <a:p>
            <a:pPr algn="ctr"/>
            <a:r>
              <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rPr>
              <a:t>研究背景与研究意义</a:t>
            </a:r>
            <a:endParaRPr lang="zh-CN" altLang="en-US" sz="2000" b="1" dirty="0">
              <a:solidFill>
                <a:schemeClr val="accent3"/>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0" name="矩形 9"/>
          <p:cNvSpPr/>
          <p:nvPr/>
        </p:nvSpPr>
        <p:spPr>
          <a:xfrm>
            <a:off x="4997450" y="-11430"/>
            <a:ext cx="1846580" cy="715010"/>
          </a:xfrm>
          <a:prstGeom prst="rect">
            <a:avLst/>
          </a:prstGeom>
          <a:solidFill>
            <a:srgbClr val="06377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标题 1"/>
          <p:cNvSpPr txBox="1"/>
          <p:nvPr/>
        </p:nvSpPr>
        <p:spPr>
          <a:xfrm>
            <a:off x="5235575" y="124460"/>
            <a:ext cx="1262380" cy="403860"/>
          </a:xfrm>
          <a:prstGeom prst="rect">
            <a:avLst/>
          </a:prstGeom>
        </p:spPr>
        <p:txBody>
          <a:bodyPr>
            <a:normAutofit/>
          </a:bodyPr>
          <a:lstStyle>
            <a:lvl1pPr algn="l" defTabSz="914400" rtl="0" eaLnBrk="1" latinLnBrk="0" hangingPunct="1">
              <a:lnSpc>
                <a:spcPct val="90000"/>
              </a:lnSpc>
              <a:spcBef>
                <a:spcPct val="0"/>
              </a:spcBef>
              <a:buNone/>
              <a:defRPr lang="zh-CN" altLang="en-US" sz="2400" b="1" kern="1200" dirty="0">
                <a:solidFill>
                  <a:schemeClr val="accent1"/>
                </a:solidFill>
                <a:latin typeface="+mn-lt"/>
                <a:ea typeface="+mn-ea"/>
                <a:cs typeface="+mn-ea"/>
              </a:defRPr>
            </a:lvl1pPr>
          </a:lstStyle>
          <a:p>
            <a:pPr>
              <a:lnSpc>
                <a:spcPct val="100000"/>
              </a:lnSpc>
            </a:pPr>
            <a:r>
              <a:rPr lang="zh-CN" altLang="en-US" sz="2000"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rPr>
              <a:t>研究设计</a:t>
            </a:r>
            <a:endParaRPr lang="zh-CN" altLang="en-US" sz="2000" dirty="0">
              <a:solidFill>
                <a:schemeClr val="bg1"/>
              </a:solidFill>
              <a:effectLst>
                <a:outerShdw blurRad="38100" dist="38100" dir="2700000" algn="tl">
                  <a:srgbClr val="000000">
                    <a:alpha val="43137"/>
                  </a:srgbClr>
                </a:outerShdw>
              </a:effectLst>
              <a:latin typeface="Arial" panose="020B0604020202090204" pitchFamily="34" charset="0"/>
              <a:ea typeface="微软雅黑" panose="020B0503020204020204" pitchFamily="34" charset="-122"/>
              <a:sym typeface="Arial" panose="020B0604020202090204" pitchFamily="34" charset="0"/>
            </a:endParaRPr>
          </a:p>
        </p:txBody>
      </p:sp>
      <p:pic>
        <p:nvPicPr>
          <p:cNvPr id="12" name="图片 11" descr="CUFE_wordmark"/>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55" y="-49530"/>
            <a:ext cx="2635250" cy="8439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F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5245" y="-2096135"/>
            <a:ext cx="10756900" cy="10756900"/>
          </a:xfrm>
          <a:prstGeom prst="rect">
            <a:avLst/>
          </a:prstGeom>
          <a:effectLst>
            <a:outerShdw blurRad="50800" dist="50800" dir="5400000" algn="ctr" rotWithShape="0">
              <a:schemeClr val="bg2">
                <a:alpha val="0"/>
              </a:schemeClr>
            </a:outerShdw>
          </a:effectLst>
        </p:spPr>
      </p:pic>
      <p:sp>
        <p:nvSpPr>
          <p:cNvPr id="30" name="文本框 29"/>
          <p:cNvSpPr txBox="1"/>
          <p:nvPr/>
        </p:nvSpPr>
        <p:spPr>
          <a:xfrm>
            <a:off x="4949993" y="1895406"/>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文本框 30"/>
          <p:cNvSpPr txBox="1"/>
          <p:nvPr/>
        </p:nvSpPr>
        <p:spPr>
          <a:xfrm>
            <a:off x="4864885" y="2831511"/>
            <a:ext cx="6810446" cy="9233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rPr>
              <a:t>研究过程与结果分析</a:t>
            </a:r>
            <a:endParaRPr kumimoji="0" lang="zh-CN" altLang="en-US" sz="5400" b="1" i="0" u="none" strike="noStrike" kern="1200" cap="none" spc="300" normalizeH="0" baseline="0" noProof="0" dirty="0">
              <a:ln>
                <a:noFill/>
              </a:ln>
              <a:solidFill>
                <a:schemeClr val="accent3"/>
              </a:solidFill>
              <a:effectLst>
                <a:outerShdw blurRad="38100" dist="38100" dir="2700000" algn="tl">
                  <a:srgbClr val="000000">
                    <a:alpha val="43137"/>
                  </a:srgbClr>
                </a:outerShdw>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矩形 31"/>
          <p:cNvSpPr/>
          <p:nvPr/>
        </p:nvSpPr>
        <p:spPr>
          <a:xfrm>
            <a:off x="5102470" y="2533279"/>
            <a:ext cx="665278" cy="45720"/>
          </a:xfrm>
          <a:prstGeom prst="rect">
            <a:avLst/>
          </a:prstGeom>
          <a:solidFill>
            <a:schemeClr val="accent3"/>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矩形 32"/>
          <p:cNvSpPr/>
          <p:nvPr/>
        </p:nvSpPr>
        <p:spPr>
          <a:xfrm>
            <a:off x="5019232" y="3832014"/>
            <a:ext cx="6569388" cy="52322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Research process and result analysis</a:t>
            </a:r>
            <a:endParaRPr kumimoji="0" lang="zh-CN" altLang="en-US" sz="2800" b="0" i="0" u="none" strike="noStrike" kern="1200" cap="none" spc="0" normalizeH="0" baseline="0" noProof="0" dirty="0">
              <a:ln>
                <a:noFill/>
              </a:ln>
              <a:solidFill>
                <a:schemeClr val="bg1">
                  <a:lumMod val="50000"/>
                </a:schemeClr>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Tree>
  </p:cSld>
  <p:clrMapOvr>
    <a:masterClrMapping/>
  </p:clrMapOvr>
</p:sld>
</file>

<file path=ppt/tags/tag1.xml><?xml version="1.0" encoding="utf-8"?>
<p:tagLst xmlns:p="http://schemas.openxmlformats.org/presentationml/2006/main">
  <p:tag name="resource_record_key" val="{&quot;13&quot;:[4519452]}"/>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3885</Words>
  <Application>WPS 演示</Application>
  <PresentationFormat>宽屏</PresentationFormat>
  <Paragraphs>1253</Paragraphs>
  <Slides>21</Slides>
  <Notes>20</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6</vt:i4>
      </vt:variant>
      <vt:variant>
        <vt:lpstr>幻灯片标题</vt:lpstr>
      </vt:variant>
      <vt:variant>
        <vt:i4>21</vt:i4>
      </vt:variant>
    </vt:vector>
  </HeadingPairs>
  <TitlesOfParts>
    <vt:vector size="51" baseType="lpstr">
      <vt:lpstr>Arial</vt:lpstr>
      <vt:lpstr>宋体</vt:lpstr>
      <vt:lpstr>Wingdings</vt:lpstr>
      <vt:lpstr>微软雅黑</vt:lpstr>
      <vt:lpstr>汉仪旗黑</vt:lpstr>
      <vt:lpstr>经典圆体简</vt:lpstr>
      <vt:lpstr>Arial</vt:lpstr>
      <vt:lpstr>Times New Roman</vt:lpstr>
      <vt:lpstr>华文仿宋</vt:lpstr>
      <vt:lpstr>仿宋</vt:lpstr>
      <vt:lpstr>宋体</vt:lpstr>
      <vt:lpstr>Arial Unicode MS</vt:lpstr>
      <vt:lpstr>等线</vt:lpstr>
      <vt:lpstr>汉仪中等线KW</vt:lpstr>
      <vt:lpstr>华文宋体</vt:lpstr>
      <vt:lpstr>Calibri</vt:lpstr>
      <vt:lpstr>Helvetica Neue</vt:lpstr>
      <vt:lpstr>汉仪书宋二KW</vt:lpstr>
      <vt:lpstr>方正仿宋_GBK</vt:lpstr>
      <vt:lpstr>仿宋</vt:lpstr>
      <vt:lpstr>微软雅黑</vt:lpstr>
      <vt:lpstr>自定义设计方案</vt:lpstr>
      <vt:lpstr>1_自定义设计方案</vt:lpstr>
      <vt:lpstr>1_OfficePLUS</vt:lpstr>
      <vt:lpstr>Equation.AxMath</vt:lpstr>
      <vt:lpstr>Equation.AxMath</vt:lpstr>
      <vt:lpstr>Equation.AxMath</vt:lpstr>
      <vt:lpstr>Equation.AxMath</vt:lpstr>
      <vt:lpstr>Equation.AxMath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卤汁鱼</cp:lastModifiedBy>
  <cp:revision>318</cp:revision>
  <dcterms:created xsi:type="dcterms:W3CDTF">2025-06-24T17:12:04Z</dcterms:created>
  <dcterms:modified xsi:type="dcterms:W3CDTF">2025-06-24T17:12:04Z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2052-7.4.0.8981</vt:lpwstr>
  </property>
  <property fmtid="{D5CDD505-2E9C-101B-9397-08002B2CF9AE}" pid="12" name="ICV">
    <vt:lpwstr>DCD4AD8A812F9E736F751868AC1A318B_43</vt:lpwstr>
  </property>
</Properties>
</file>